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0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DFFD0-FAC1-4246-9ADC-37722F95D815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B70D3-3473-48D3-95A1-D12F5D3E9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71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B70D3-3473-48D3-95A1-D12F5D3E988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08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B70D3-3473-48D3-95A1-D12F5D3E988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08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3B97-4815-4EE5-913F-ADE1DD68E5FC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0391-05D9-4C79-A8B3-8281FC56D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9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3B97-4815-4EE5-913F-ADE1DD68E5FC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0391-05D9-4C79-A8B3-8281FC56D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9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3B97-4815-4EE5-913F-ADE1DD68E5FC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0391-05D9-4C79-A8B3-8281FC56D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2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3B97-4815-4EE5-913F-ADE1DD68E5FC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0391-05D9-4C79-A8B3-8281FC56D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0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3B97-4815-4EE5-913F-ADE1DD68E5FC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0391-05D9-4C79-A8B3-8281FC56D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99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3B97-4815-4EE5-913F-ADE1DD68E5FC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0391-05D9-4C79-A8B3-8281FC56D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9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3B97-4815-4EE5-913F-ADE1DD68E5FC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0391-05D9-4C79-A8B3-8281FC56D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9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3B97-4815-4EE5-913F-ADE1DD68E5FC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0391-05D9-4C79-A8B3-8281FC56D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06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3B97-4815-4EE5-913F-ADE1DD68E5FC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0391-05D9-4C79-A8B3-8281FC56D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19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3B97-4815-4EE5-913F-ADE1DD68E5FC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0391-05D9-4C79-A8B3-8281FC56D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7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3B97-4815-4EE5-913F-ADE1DD68E5FC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0391-05D9-4C79-A8B3-8281FC56D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5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73B97-4815-4EE5-913F-ADE1DD68E5FC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10391-05D9-4C79-A8B3-8281FC56D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49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5.wmf"/><Relationship Id="rId26" Type="http://schemas.openxmlformats.org/officeDocument/2006/relationships/image" Target="../media/image19.w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20.wmf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26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image" Target="../media/image24.wmf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28.wmf"/><Relationship Id="rId4" Type="http://schemas.openxmlformats.org/officeDocument/2006/relationships/image" Target="../media/image21.wmf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30243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Занятие п</a:t>
            </a:r>
            <a:r>
              <a:rPr lang="ru-RU" sz="3600" dirty="0" smtClean="0"/>
              <a:t>о геометрии в 10 классе</a:t>
            </a:r>
            <a:br>
              <a:rPr lang="ru-RU" sz="3600" dirty="0" smtClean="0"/>
            </a:br>
            <a:r>
              <a:rPr lang="ru-RU" sz="3600" dirty="0" smtClean="0"/>
              <a:t>по теме: «Расстояние между скрещивающимися прямыми. Решение задач»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509120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Учитель: учитель математики высшей категории </a:t>
            </a:r>
          </a:p>
          <a:p>
            <a:pPr algn="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Цветкова Т.А.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5689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МОУ «Гимназия имени Героя Советского Союза </a:t>
            </a:r>
            <a:r>
              <a:rPr lang="ru-RU" sz="3600" dirty="0" err="1" smtClean="0"/>
              <a:t>Ю.А.Гарнаева</a:t>
            </a:r>
            <a:r>
              <a:rPr lang="ru-RU" sz="3600" dirty="0" smtClean="0"/>
              <a:t> </a:t>
            </a:r>
            <a:r>
              <a:rPr lang="ru-RU" sz="3600" dirty="0" err="1" smtClean="0"/>
              <a:t>г.Балашова</a:t>
            </a:r>
            <a:r>
              <a:rPr lang="ru-RU" sz="3600" dirty="0" smtClean="0"/>
              <a:t> Саратовской области» </a:t>
            </a:r>
            <a:endParaRPr lang="ru-RU" sz="36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63888" y="6132156"/>
            <a:ext cx="18002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Апрель 2013г.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108200" y="44196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2051" name="Text Box 24"/>
          <p:cNvSpPr txBox="1">
            <a:spLocks noChangeArrowheads="1"/>
          </p:cNvSpPr>
          <p:nvPr/>
        </p:nvSpPr>
        <p:spPr bwMode="auto">
          <a:xfrm>
            <a:off x="304800" y="123825"/>
            <a:ext cx="8445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    </a:t>
            </a:r>
            <a:r>
              <a:rPr lang="ru-RU" sz="2000"/>
              <a:t> В правильной треугольной пирамиде сторона основания равна 4, а боковое ребро 3. Найдите расстояние от стороны основания до противоположного бокового ребра. </a:t>
            </a:r>
          </a:p>
        </p:txBody>
      </p:sp>
      <p:sp>
        <p:nvSpPr>
          <p:cNvPr id="5145" name="Freeform 25"/>
          <p:cNvSpPr>
            <a:spLocks/>
          </p:cNvSpPr>
          <p:nvPr/>
        </p:nvSpPr>
        <p:spPr bwMode="auto">
          <a:xfrm>
            <a:off x="779463" y="2628900"/>
            <a:ext cx="3475037" cy="3032125"/>
          </a:xfrm>
          <a:custGeom>
            <a:avLst/>
            <a:gdLst>
              <a:gd name="T0" fmla="*/ 3475037 w 2189"/>
              <a:gd name="T1" fmla="*/ 2082800 h 1910"/>
              <a:gd name="T2" fmla="*/ 1189037 w 2189"/>
              <a:gd name="T3" fmla="*/ 0 h 1910"/>
              <a:gd name="T4" fmla="*/ 0 w 2189"/>
              <a:gd name="T5" fmla="*/ 3032125 h 19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9" h="1910">
                <a:moveTo>
                  <a:pt x="2189" y="1312"/>
                </a:moveTo>
                <a:lnTo>
                  <a:pt x="749" y="0"/>
                </a:lnTo>
                <a:lnTo>
                  <a:pt x="0" y="1910"/>
                </a:lnTo>
              </a:path>
            </a:pathLst>
          </a:custGeom>
          <a:gradFill rotWithShape="1">
            <a:gsLst>
              <a:gs pos="0">
                <a:schemeClr val="bg1">
                  <a:alpha val="26999"/>
                </a:schemeClr>
              </a:gs>
              <a:gs pos="100000">
                <a:srgbClr val="FF0066">
                  <a:alpha val="31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Freeform 26"/>
          <p:cNvSpPr>
            <a:spLocks/>
          </p:cNvSpPr>
          <p:nvPr/>
        </p:nvSpPr>
        <p:spPr bwMode="auto">
          <a:xfrm>
            <a:off x="1295400" y="2628900"/>
            <a:ext cx="2984500" cy="3860800"/>
          </a:xfrm>
          <a:custGeom>
            <a:avLst/>
            <a:gdLst>
              <a:gd name="T0" fmla="*/ 673100 w 1880"/>
              <a:gd name="T1" fmla="*/ 0 h 2432"/>
              <a:gd name="T2" fmla="*/ 2984500 w 1880"/>
              <a:gd name="T3" fmla="*/ 2095500 h 2432"/>
              <a:gd name="T4" fmla="*/ 0 w 1880"/>
              <a:gd name="T5" fmla="*/ 3860800 h 2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80" h="2432">
                <a:moveTo>
                  <a:pt x="424" y="0"/>
                </a:moveTo>
                <a:lnTo>
                  <a:pt x="1880" y="1320"/>
                </a:lnTo>
                <a:lnTo>
                  <a:pt x="0" y="2432"/>
                </a:lnTo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53998"/>
                      </a:schemeClr>
                    </a:gs>
                    <a:gs pos="100000">
                      <a:srgbClr val="99FF99">
                        <a:alpha val="60001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1498600" y="2422525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4064000" y="4368800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056" name="Freeform 29"/>
          <p:cNvSpPr>
            <a:spLocks/>
          </p:cNvSpPr>
          <p:nvPr/>
        </p:nvSpPr>
        <p:spPr bwMode="auto">
          <a:xfrm>
            <a:off x="431800" y="4711700"/>
            <a:ext cx="3835400" cy="114300"/>
          </a:xfrm>
          <a:custGeom>
            <a:avLst/>
            <a:gdLst>
              <a:gd name="T0" fmla="*/ 3835400 w 2416"/>
              <a:gd name="T1" fmla="*/ 0 h 72"/>
              <a:gd name="T2" fmla="*/ 0 w 2416"/>
              <a:gd name="T3" fmla="*/ 114300 h 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16" h="72">
                <a:moveTo>
                  <a:pt x="2416" y="0"/>
                </a:moveTo>
                <a:lnTo>
                  <a:pt x="0" y="7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0" y="4394200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1168400" y="6350000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059" name="Freeform 32"/>
          <p:cNvSpPr>
            <a:spLocks/>
          </p:cNvSpPr>
          <p:nvPr/>
        </p:nvSpPr>
        <p:spPr bwMode="auto">
          <a:xfrm>
            <a:off x="381000" y="2603500"/>
            <a:ext cx="1600200" cy="3898900"/>
          </a:xfrm>
          <a:custGeom>
            <a:avLst/>
            <a:gdLst>
              <a:gd name="T0" fmla="*/ 0 w 1008"/>
              <a:gd name="T1" fmla="*/ 2235200 h 2456"/>
              <a:gd name="T2" fmla="*/ 901700 w 1008"/>
              <a:gd name="T3" fmla="*/ 3898900 h 2456"/>
              <a:gd name="T4" fmla="*/ 1600200 w 1008"/>
              <a:gd name="T5" fmla="*/ 0 h 2456"/>
              <a:gd name="T6" fmla="*/ 0 w 1008"/>
              <a:gd name="T7" fmla="*/ 2235200 h 24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8" h="2456">
                <a:moveTo>
                  <a:pt x="0" y="1408"/>
                </a:moveTo>
                <a:lnTo>
                  <a:pt x="568" y="2456"/>
                </a:lnTo>
                <a:lnTo>
                  <a:pt x="1008" y="0"/>
                </a:lnTo>
                <a:lnTo>
                  <a:pt x="0" y="1408"/>
                </a:lnTo>
                <a:close/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35001"/>
                      </a:schemeClr>
                    </a:gs>
                    <a:gs pos="100000">
                      <a:srgbClr val="99FF99">
                        <a:alpha val="35001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2798763" y="31845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2565400" y="55626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grpSp>
        <p:nvGrpSpPr>
          <p:cNvPr id="5155" name="Group 35"/>
          <p:cNvGrpSpPr>
            <a:grpSpLocks/>
          </p:cNvGrpSpPr>
          <p:nvPr/>
        </p:nvGrpSpPr>
        <p:grpSpPr bwMode="auto">
          <a:xfrm>
            <a:off x="676275" y="2667000"/>
            <a:ext cx="1279525" cy="2895600"/>
            <a:chOff x="442" y="1488"/>
            <a:chExt cx="806" cy="1824"/>
          </a:xfrm>
        </p:grpSpPr>
        <p:sp>
          <p:nvSpPr>
            <p:cNvPr id="2093" name="Line 36"/>
            <p:cNvSpPr>
              <a:spLocks noChangeShapeType="1"/>
            </p:cNvSpPr>
            <p:nvPr/>
          </p:nvSpPr>
          <p:spPr bwMode="auto">
            <a:xfrm flipH="1">
              <a:off x="528" y="1488"/>
              <a:ext cx="7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94" name="Freeform 37"/>
            <p:cNvSpPr>
              <a:spLocks/>
            </p:cNvSpPr>
            <p:nvPr/>
          </p:nvSpPr>
          <p:spPr bwMode="auto">
            <a:xfrm>
              <a:off x="442" y="3054"/>
              <a:ext cx="144" cy="144"/>
            </a:xfrm>
            <a:custGeom>
              <a:avLst/>
              <a:gdLst>
                <a:gd name="T0" fmla="*/ 144 w 144"/>
                <a:gd name="T1" fmla="*/ 144 h 144"/>
                <a:gd name="T2" fmla="*/ 48 w 144"/>
                <a:gd name="T3" fmla="*/ 0 h 144"/>
                <a:gd name="T4" fmla="*/ 0 w 144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144">
                  <a:moveTo>
                    <a:pt x="144" y="144"/>
                  </a:moveTo>
                  <a:lnTo>
                    <a:pt x="48" y="0"/>
                  </a:lnTo>
                  <a:lnTo>
                    <a:pt x="0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990600" y="3352800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59" name="Freeform 39"/>
          <p:cNvSpPr>
            <a:spLocks/>
          </p:cNvSpPr>
          <p:nvPr/>
        </p:nvSpPr>
        <p:spPr bwMode="auto">
          <a:xfrm>
            <a:off x="1965325" y="2625725"/>
            <a:ext cx="2311400" cy="2098675"/>
          </a:xfrm>
          <a:custGeom>
            <a:avLst/>
            <a:gdLst>
              <a:gd name="T0" fmla="*/ 0 w 1456"/>
              <a:gd name="T1" fmla="*/ 0 h 1322"/>
              <a:gd name="T2" fmla="*/ 2311400 w 1456"/>
              <a:gd name="T3" fmla="*/ 2098675 h 132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56" h="1322">
                <a:moveTo>
                  <a:pt x="0" y="0"/>
                </a:moveTo>
                <a:lnTo>
                  <a:pt x="1456" y="1322"/>
                </a:lnTo>
              </a:path>
            </a:pathLst>
          </a:custGeom>
          <a:noFill/>
          <a:ln w="19050" cmpd="sng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5" name="Freeform 40"/>
          <p:cNvSpPr>
            <a:spLocks/>
          </p:cNvSpPr>
          <p:nvPr/>
        </p:nvSpPr>
        <p:spPr bwMode="auto">
          <a:xfrm>
            <a:off x="368300" y="4813300"/>
            <a:ext cx="889000" cy="1676400"/>
          </a:xfrm>
          <a:custGeom>
            <a:avLst/>
            <a:gdLst>
              <a:gd name="T0" fmla="*/ 0 w 560"/>
              <a:gd name="T1" fmla="*/ 0 h 1056"/>
              <a:gd name="T2" fmla="*/ 876300 w 560"/>
              <a:gd name="T3" fmla="*/ 1651000 h 1056"/>
              <a:gd name="T4" fmla="*/ 889000 w 560"/>
              <a:gd name="T5" fmla="*/ 1676400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0" h="1056">
                <a:moveTo>
                  <a:pt x="0" y="0"/>
                </a:moveTo>
                <a:lnTo>
                  <a:pt x="552" y="1040"/>
                </a:lnTo>
                <a:lnTo>
                  <a:pt x="560" y="1056"/>
                </a:lnTo>
              </a:path>
            </a:pathLst>
          </a:custGeom>
          <a:noFill/>
          <a:ln w="19050" cmpd="sng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203200" y="10287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000"/>
              <a:t>Построим плоскость, перпендикулярную прямой АС.</a:t>
            </a:r>
            <a:endParaRPr lang="ru-RU" sz="2000" b="1"/>
          </a:p>
        </p:txBody>
      </p:sp>
      <p:grpSp>
        <p:nvGrpSpPr>
          <p:cNvPr id="5162" name="Group 42"/>
          <p:cNvGrpSpPr>
            <a:grpSpLocks/>
          </p:cNvGrpSpPr>
          <p:nvPr/>
        </p:nvGrpSpPr>
        <p:grpSpPr bwMode="auto">
          <a:xfrm>
            <a:off x="190500" y="1333500"/>
            <a:ext cx="8767763" cy="396875"/>
            <a:chOff x="2304" y="904"/>
            <a:chExt cx="5523" cy="250"/>
          </a:xfrm>
        </p:grpSpPr>
        <p:sp>
          <p:nvSpPr>
            <p:cNvPr id="2090" name="Rectangle 43"/>
            <p:cNvSpPr>
              <a:spLocks noChangeArrowheads="1"/>
            </p:cNvSpPr>
            <p:nvPr/>
          </p:nvSpPr>
          <p:spPr bwMode="auto">
            <a:xfrm>
              <a:off x="2400" y="904"/>
              <a:ext cx="5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/>
                <a:t>АВС и    </a:t>
              </a:r>
              <a:r>
                <a:rPr lang="en-US" sz="2000" dirty="0"/>
                <a:t>ADC</a:t>
              </a:r>
              <a:r>
                <a:rPr lang="ru-RU" sz="2000" dirty="0"/>
                <a:t> – равнобедренные, значит, высота является и медианой.</a:t>
              </a:r>
            </a:p>
          </p:txBody>
        </p:sp>
        <p:graphicFrame>
          <p:nvGraphicFramePr>
            <p:cNvPr id="2091" name="Object 44"/>
            <p:cNvGraphicFramePr>
              <a:graphicFrameLocks noChangeAspect="1"/>
            </p:cNvGraphicFramePr>
            <p:nvPr/>
          </p:nvGraphicFramePr>
          <p:xfrm>
            <a:off x="2304" y="928"/>
            <a:ext cx="166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Формула" r:id="rId3" imgW="139579" imgH="164957" progId="Equation.3">
                    <p:embed/>
                  </p:oleObj>
                </mc:Choice>
                <mc:Fallback>
                  <p:oleObj name="Формула" r:id="rId3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928"/>
                          <a:ext cx="166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92" name="Object 45"/>
            <p:cNvGraphicFramePr>
              <a:graphicFrameLocks noChangeAspect="1"/>
            </p:cNvGraphicFramePr>
            <p:nvPr/>
          </p:nvGraphicFramePr>
          <p:xfrm>
            <a:off x="2944" y="928"/>
            <a:ext cx="166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Формула" r:id="rId5" imgW="139579" imgH="164957" progId="Equation.3">
                    <p:embed/>
                  </p:oleObj>
                </mc:Choice>
                <mc:Fallback>
                  <p:oleObj name="Формула" r:id="rId5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4" y="928"/>
                          <a:ext cx="166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66" name="Group 46"/>
          <p:cNvGrpSpPr>
            <a:grpSpLocks/>
          </p:cNvGrpSpPr>
          <p:nvPr/>
        </p:nvGrpSpPr>
        <p:grpSpPr bwMode="auto">
          <a:xfrm>
            <a:off x="355600" y="4724400"/>
            <a:ext cx="3886200" cy="1447800"/>
            <a:chOff x="240" y="2784"/>
            <a:chExt cx="2448" cy="912"/>
          </a:xfrm>
        </p:grpSpPr>
        <p:grpSp>
          <p:nvGrpSpPr>
            <p:cNvPr id="2084" name="Group 47"/>
            <p:cNvGrpSpPr>
              <a:grpSpLocks/>
            </p:cNvGrpSpPr>
            <p:nvPr/>
          </p:nvGrpSpPr>
          <p:grpSpPr bwMode="auto">
            <a:xfrm>
              <a:off x="240" y="2784"/>
              <a:ext cx="2448" cy="730"/>
              <a:chOff x="240" y="2784"/>
              <a:chExt cx="2448" cy="730"/>
            </a:xfrm>
          </p:grpSpPr>
          <p:sp>
            <p:nvSpPr>
              <p:cNvPr id="2087" name="Line 48"/>
              <p:cNvSpPr>
                <a:spLocks noChangeShapeType="1"/>
              </p:cNvSpPr>
              <p:nvPr/>
            </p:nvSpPr>
            <p:spPr bwMode="auto">
              <a:xfrm flipH="1">
                <a:off x="528" y="2784"/>
                <a:ext cx="216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8" name="Freeform 49"/>
              <p:cNvSpPr>
                <a:spLocks/>
              </p:cNvSpPr>
              <p:nvPr/>
            </p:nvSpPr>
            <p:spPr bwMode="auto">
              <a:xfrm>
                <a:off x="616" y="3312"/>
                <a:ext cx="152" cy="192"/>
              </a:xfrm>
              <a:custGeom>
                <a:avLst/>
                <a:gdLst>
                  <a:gd name="T0" fmla="*/ 88 w 152"/>
                  <a:gd name="T1" fmla="*/ 0 h 192"/>
                  <a:gd name="T2" fmla="*/ 152 w 152"/>
                  <a:gd name="T3" fmla="*/ 136 h 192"/>
                  <a:gd name="T4" fmla="*/ 0 w 152"/>
                  <a:gd name="T5" fmla="*/ 192 h 1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2" h="192">
                    <a:moveTo>
                      <a:pt x="88" y="0"/>
                    </a:moveTo>
                    <a:lnTo>
                      <a:pt x="152" y="136"/>
                    </a:lnTo>
                    <a:lnTo>
                      <a:pt x="0" y="19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0" name="Text Box 50"/>
              <p:cNvSpPr txBox="1">
                <a:spLocks noChangeArrowheads="1"/>
              </p:cNvSpPr>
              <p:nvPr/>
            </p:nvSpPr>
            <p:spPr bwMode="auto">
              <a:xfrm>
                <a:off x="240" y="3264"/>
                <a:ext cx="38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0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N</a:t>
                </a:r>
                <a:endPara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2085" name="Line 51"/>
            <p:cNvSpPr>
              <a:spLocks noChangeShapeType="1"/>
            </p:cNvSpPr>
            <p:nvPr/>
          </p:nvSpPr>
          <p:spPr bwMode="auto">
            <a:xfrm flipH="1">
              <a:off x="288" y="302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6" name="Line 52"/>
            <p:cNvSpPr>
              <a:spLocks noChangeShapeType="1"/>
            </p:cNvSpPr>
            <p:nvPr/>
          </p:nvSpPr>
          <p:spPr bwMode="auto">
            <a:xfrm flipH="1">
              <a:off x="600" y="3648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73" name="Rectangle 53"/>
          <p:cNvSpPr>
            <a:spLocks noChangeArrowheads="1"/>
          </p:cNvSpPr>
          <p:nvPr/>
        </p:nvSpPr>
        <p:spPr bwMode="auto">
          <a:xfrm>
            <a:off x="114300" y="1673225"/>
            <a:ext cx="883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000"/>
              <a:t>Спроектируем на плоскость </a:t>
            </a:r>
            <a:r>
              <a:rPr lang="en-US" sz="2000"/>
              <a:t>BDN</a:t>
            </a:r>
            <a:r>
              <a:rPr lang="ru-RU" sz="2000"/>
              <a:t> обе прямые. </a:t>
            </a:r>
            <a:endParaRPr lang="ru-RU" sz="2000" b="1"/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127000" y="1663700"/>
            <a:ext cx="876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000" dirty="0"/>
              <a:t>                                                                                 Одна из них </a:t>
            </a:r>
            <a:r>
              <a:rPr lang="ru-RU" sz="2000" dirty="0" err="1"/>
              <a:t>спроектируется</a:t>
            </a:r>
            <a:r>
              <a:rPr lang="ru-RU" sz="2000" dirty="0"/>
              <a:t> в точку: А</a:t>
            </a:r>
            <a:r>
              <a:rPr lang="en-US" sz="2000" dirty="0"/>
              <a:t>C</a:t>
            </a:r>
            <a:r>
              <a:rPr lang="ru-RU" sz="2000" dirty="0"/>
              <a:t> в точку N, а прямая </a:t>
            </a:r>
            <a:r>
              <a:rPr lang="en-US" sz="2000" dirty="0"/>
              <a:t>BD</a:t>
            </a:r>
            <a:r>
              <a:rPr lang="ru-RU" sz="2000" dirty="0"/>
              <a:t> в прямую </a:t>
            </a:r>
            <a:r>
              <a:rPr lang="en-US" sz="2000" dirty="0"/>
              <a:t>BD</a:t>
            </a:r>
            <a:r>
              <a:rPr lang="ru-RU" sz="2000" dirty="0"/>
              <a:t>, т.к.  </a:t>
            </a:r>
          </a:p>
          <a:p>
            <a:r>
              <a:rPr lang="ru-RU" sz="2000" dirty="0"/>
              <a:t>                                       она лежит в плоскости проекции. </a:t>
            </a:r>
            <a:endParaRPr lang="ru-RU" sz="2000" b="1" dirty="0"/>
          </a:p>
        </p:txBody>
      </p:sp>
      <p:sp>
        <p:nvSpPr>
          <p:cNvPr id="5175" name="Freeform 55"/>
          <p:cNvSpPr>
            <a:spLocks/>
          </p:cNvSpPr>
          <p:nvPr/>
        </p:nvSpPr>
        <p:spPr bwMode="auto">
          <a:xfrm>
            <a:off x="2032000" y="2590800"/>
            <a:ext cx="2209800" cy="1981200"/>
          </a:xfrm>
          <a:custGeom>
            <a:avLst/>
            <a:gdLst>
              <a:gd name="T0" fmla="*/ 0 w 1392"/>
              <a:gd name="T1" fmla="*/ 0 h 1248"/>
              <a:gd name="T2" fmla="*/ 1308100 w 1392"/>
              <a:gd name="T3" fmla="*/ 850900 h 1248"/>
              <a:gd name="T4" fmla="*/ 2209800 w 1392"/>
              <a:gd name="T5" fmla="*/ 1981200 h 1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1248">
                <a:moveTo>
                  <a:pt x="0" y="0"/>
                </a:moveTo>
                <a:cubicBezTo>
                  <a:pt x="137" y="89"/>
                  <a:pt x="592" y="328"/>
                  <a:pt x="824" y="536"/>
                </a:cubicBezTo>
                <a:cubicBezTo>
                  <a:pt x="1056" y="744"/>
                  <a:pt x="1274" y="1100"/>
                  <a:pt x="1392" y="12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76" name="Rectangle 56"/>
          <p:cNvSpPr>
            <a:spLocks noChangeArrowheads="1"/>
          </p:cNvSpPr>
          <p:nvPr/>
        </p:nvSpPr>
        <p:spPr bwMode="auto">
          <a:xfrm>
            <a:off x="4597400" y="2587625"/>
            <a:ext cx="4419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000"/>
              <a:t>А общий перпендикуляр, т.к. он  параллелен плоскости проекции, спроектируется на нее в натуральную величину. Поэтому расстояние от проекции одной прямой до проекции другой прямой и будет равно длине общего перпендикуляра, т.е искомому расстоянию. </a:t>
            </a:r>
          </a:p>
          <a:p>
            <a:r>
              <a:rPr lang="ru-RU" sz="2000"/>
              <a:t>Кстати в этой задаче получился именно общий перпендикуляр.</a:t>
            </a:r>
          </a:p>
          <a:p>
            <a:r>
              <a:rPr lang="ru-RU" sz="2000"/>
              <a:t>NK – искомое расстояние.</a:t>
            </a:r>
            <a:r>
              <a:rPr lang="ru-RU" sz="2000" b="1"/>
              <a:t> </a:t>
            </a:r>
          </a:p>
        </p:txBody>
      </p:sp>
      <p:grpSp>
        <p:nvGrpSpPr>
          <p:cNvPr id="5177" name="Group 57"/>
          <p:cNvGrpSpPr>
            <a:grpSpLocks/>
          </p:cNvGrpSpPr>
          <p:nvPr/>
        </p:nvGrpSpPr>
        <p:grpSpPr bwMode="auto">
          <a:xfrm>
            <a:off x="1930400" y="2590800"/>
            <a:ext cx="2374900" cy="2171700"/>
            <a:chOff x="1232" y="1440"/>
            <a:chExt cx="1496" cy="1368"/>
          </a:xfrm>
        </p:grpSpPr>
        <p:sp>
          <p:nvSpPr>
            <p:cNvPr id="2082" name="Oval 58"/>
            <p:cNvSpPr>
              <a:spLocks noChangeArrowheads="1"/>
            </p:cNvSpPr>
            <p:nvPr/>
          </p:nvSpPr>
          <p:spPr bwMode="auto">
            <a:xfrm>
              <a:off x="2680" y="2760"/>
              <a:ext cx="48" cy="4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Oval 59"/>
            <p:cNvSpPr>
              <a:spLocks noChangeArrowheads="1"/>
            </p:cNvSpPr>
            <p:nvPr/>
          </p:nvSpPr>
          <p:spPr bwMode="auto">
            <a:xfrm>
              <a:off x="1232" y="1440"/>
              <a:ext cx="48" cy="4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355600" y="54864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5181" name="Freeform 61"/>
          <p:cNvSpPr>
            <a:spLocks/>
          </p:cNvSpPr>
          <p:nvPr/>
        </p:nvSpPr>
        <p:spPr bwMode="auto">
          <a:xfrm>
            <a:off x="342900" y="4876800"/>
            <a:ext cx="863600" cy="1612900"/>
          </a:xfrm>
          <a:custGeom>
            <a:avLst/>
            <a:gdLst>
              <a:gd name="T0" fmla="*/ 0 w 544"/>
              <a:gd name="T1" fmla="*/ 0 h 1016"/>
              <a:gd name="T2" fmla="*/ 203200 w 544"/>
              <a:gd name="T3" fmla="*/ 889000 h 1016"/>
              <a:gd name="T4" fmla="*/ 863600 w 544"/>
              <a:gd name="T5" fmla="*/ 1612900 h 10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4" h="1016">
                <a:moveTo>
                  <a:pt x="0" y="0"/>
                </a:moveTo>
                <a:cubicBezTo>
                  <a:pt x="20" y="93"/>
                  <a:pt x="37" y="391"/>
                  <a:pt x="128" y="560"/>
                </a:cubicBezTo>
                <a:cubicBezTo>
                  <a:pt x="219" y="729"/>
                  <a:pt x="457" y="921"/>
                  <a:pt x="544" y="10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1676400" y="3733800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183" name="Group 63"/>
          <p:cNvGrpSpPr>
            <a:grpSpLocks/>
          </p:cNvGrpSpPr>
          <p:nvPr/>
        </p:nvGrpSpPr>
        <p:grpSpPr bwMode="auto">
          <a:xfrm>
            <a:off x="800100" y="3108325"/>
            <a:ext cx="2489200" cy="2517775"/>
            <a:chOff x="504" y="1958"/>
            <a:chExt cx="1568" cy="1586"/>
          </a:xfrm>
        </p:grpSpPr>
        <p:sp>
          <p:nvSpPr>
            <p:cNvPr id="5184" name="Text Box 64"/>
            <p:cNvSpPr txBox="1">
              <a:spLocks noChangeArrowheads="1"/>
            </p:cNvSpPr>
            <p:nvPr/>
          </p:nvSpPr>
          <p:spPr bwMode="auto">
            <a:xfrm>
              <a:off x="1692" y="1958"/>
              <a:ext cx="3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K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080" name="Freeform 65"/>
            <p:cNvSpPr>
              <a:spLocks/>
            </p:cNvSpPr>
            <p:nvPr/>
          </p:nvSpPr>
          <p:spPr bwMode="auto">
            <a:xfrm rot="-8421507">
              <a:off x="1620" y="2086"/>
              <a:ext cx="120" cy="128"/>
            </a:xfrm>
            <a:custGeom>
              <a:avLst/>
              <a:gdLst>
                <a:gd name="T0" fmla="*/ 0 w 120"/>
                <a:gd name="T1" fmla="*/ 16 h 128"/>
                <a:gd name="T2" fmla="*/ 120 w 120"/>
                <a:gd name="T3" fmla="*/ 0 h 128"/>
                <a:gd name="T4" fmla="*/ 112 w 120"/>
                <a:gd name="T5" fmla="*/ 128 h 1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128">
                  <a:moveTo>
                    <a:pt x="0" y="16"/>
                  </a:moveTo>
                  <a:lnTo>
                    <a:pt x="120" y="0"/>
                  </a:lnTo>
                  <a:lnTo>
                    <a:pt x="112" y="12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" name="Freeform 66"/>
            <p:cNvSpPr>
              <a:spLocks/>
            </p:cNvSpPr>
            <p:nvPr/>
          </p:nvSpPr>
          <p:spPr bwMode="auto">
            <a:xfrm>
              <a:off x="504" y="2160"/>
              <a:ext cx="1264" cy="1384"/>
            </a:xfrm>
            <a:custGeom>
              <a:avLst/>
              <a:gdLst>
                <a:gd name="T0" fmla="*/ 1264 w 1264"/>
                <a:gd name="T1" fmla="*/ 0 h 1384"/>
                <a:gd name="T2" fmla="*/ 0 w 1264"/>
                <a:gd name="T3" fmla="*/ 1384 h 13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64" h="1384">
                  <a:moveTo>
                    <a:pt x="1264" y="0"/>
                  </a:moveTo>
                  <a:lnTo>
                    <a:pt x="0" y="1384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762000" y="55753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5.18519E-6 L -0.01667 0.01112 L -0.02501 0.02223 " pathEditMode="relative" ptsTypes="AAA">
                                      <p:cBhvr>
                                        <p:cTn id="18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5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03316 -0.0044 L 0.05816 -0.01551 " pathEditMode="relative" rAng="0" ptsTypes="AAA">
                                      <p:cBhvr>
                                        <p:cTn id="67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-78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5" grpId="0" animBg="1"/>
      <p:bldP spid="5153" grpId="0"/>
      <p:bldP spid="5161" grpId="0"/>
      <p:bldP spid="5173" grpId="0"/>
      <p:bldP spid="5174" grpId="0"/>
      <p:bldP spid="5175" grpId="0" animBg="1"/>
      <p:bldP spid="5176" grpId="0"/>
      <p:bldP spid="5180" grpId="0"/>
      <p:bldP spid="5181" grpId="0" animBg="1"/>
      <p:bldP spid="5187" grpId="0" animBg="1"/>
      <p:bldP spid="518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 descr="Светлый диагональный 2"/>
          <p:cNvSpPr>
            <a:spLocks/>
          </p:cNvSpPr>
          <p:nvPr/>
        </p:nvSpPr>
        <p:spPr bwMode="auto">
          <a:xfrm>
            <a:off x="800100" y="4749800"/>
            <a:ext cx="3467100" cy="1727200"/>
          </a:xfrm>
          <a:custGeom>
            <a:avLst/>
            <a:gdLst>
              <a:gd name="T0" fmla="*/ 495300 w 2184"/>
              <a:gd name="T1" fmla="*/ 1727200 h 1088"/>
              <a:gd name="T2" fmla="*/ 3467100 w 2184"/>
              <a:gd name="T3" fmla="*/ 0 h 1088"/>
              <a:gd name="T4" fmla="*/ 0 w 2184"/>
              <a:gd name="T5" fmla="*/ 901700 h 10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4" h="1088">
                <a:moveTo>
                  <a:pt x="312" y="1088"/>
                </a:moveTo>
                <a:lnTo>
                  <a:pt x="2184" y="0"/>
                </a:lnTo>
                <a:lnTo>
                  <a:pt x="0" y="568"/>
                </a:lnTo>
              </a:path>
            </a:pathLst>
          </a:custGeom>
          <a:pattFill prst="ltUpDiag">
            <a:fgClr>
              <a:srgbClr val="FF0000">
                <a:alpha val="43921"/>
              </a:srgbClr>
            </a:fgClr>
            <a:bgClr>
              <a:schemeClr val="bg1">
                <a:alpha val="43921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5" name="Freeform 24"/>
          <p:cNvSpPr>
            <a:spLocks/>
          </p:cNvSpPr>
          <p:nvPr/>
        </p:nvSpPr>
        <p:spPr bwMode="auto">
          <a:xfrm>
            <a:off x="1295400" y="2628900"/>
            <a:ext cx="2984500" cy="3860800"/>
          </a:xfrm>
          <a:custGeom>
            <a:avLst/>
            <a:gdLst>
              <a:gd name="T0" fmla="*/ 673100 w 1880"/>
              <a:gd name="T1" fmla="*/ 0 h 2432"/>
              <a:gd name="T2" fmla="*/ 2984500 w 1880"/>
              <a:gd name="T3" fmla="*/ 2095500 h 2432"/>
              <a:gd name="T4" fmla="*/ 0 w 1880"/>
              <a:gd name="T5" fmla="*/ 3860800 h 2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80" h="2432">
                <a:moveTo>
                  <a:pt x="424" y="0"/>
                </a:moveTo>
                <a:lnTo>
                  <a:pt x="1880" y="1320"/>
                </a:lnTo>
                <a:lnTo>
                  <a:pt x="0" y="2432"/>
                </a:lnTo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53998"/>
                      </a:schemeClr>
                    </a:gs>
                    <a:gs pos="100000">
                      <a:srgbClr val="99FF99">
                        <a:alpha val="60001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498600" y="2422525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4919663" y="4403725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3078" name="Freeform 27"/>
          <p:cNvSpPr>
            <a:spLocks/>
          </p:cNvSpPr>
          <p:nvPr/>
        </p:nvSpPr>
        <p:spPr bwMode="auto">
          <a:xfrm>
            <a:off x="431800" y="4711700"/>
            <a:ext cx="3835400" cy="114300"/>
          </a:xfrm>
          <a:custGeom>
            <a:avLst/>
            <a:gdLst>
              <a:gd name="T0" fmla="*/ 3835400 w 2416"/>
              <a:gd name="T1" fmla="*/ 0 h 72"/>
              <a:gd name="T2" fmla="*/ 0 w 2416"/>
              <a:gd name="T3" fmla="*/ 114300 h 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16" h="72">
                <a:moveTo>
                  <a:pt x="2416" y="0"/>
                </a:moveTo>
                <a:lnTo>
                  <a:pt x="0" y="7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0" y="4394200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1168400" y="6350000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3081" name="Freeform 30"/>
          <p:cNvSpPr>
            <a:spLocks/>
          </p:cNvSpPr>
          <p:nvPr/>
        </p:nvSpPr>
        <p:spPr bwMode="auto">
          <a:xfrm>
            <a:off x="381000" y="2603500"/>
            <a:ext cx="1600200" cy="3898900"/>
          </a:xfrm>
          <a:custGeom>
            <a:avLst/>
            <a:gdLst>
              <a:gd name="T0" fmla="*/ 0 w 1008"/>
              <a:gd name="T1" fmla="*/ 2235200 h 2456"/>
              <a:gd name="T2" fmla="*/ 901700 w 1008"/>
              <a:gd name="T3" fmla="*/ 3898900 h 2456"/>
              <a:gd name="T4" fmla="*/ 1600200 w 1008"/>
              <a:gd name="T5" fmla="*/ 0 h 2456"/>
              <a:gd name="T6" fmla="*/ 0 w 1008"/>
              <a:gd name="T7" fmla="*/ 2235200 h 24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8" h="2456">
                <a:moveTo>
                  <a:pt x="0" y="1408"/>
                </a:moveTo>
                <a:lnTo>
                  <a:pt x="568" y="2456"/>
                </a:lnTo>
                <a:lnTo>
                  <a:pt x="1008" y="0"/>
                </a:lnTo>
                <a:lnTo>
                  <a:pt x="0" y="1408"/>
                </a:lnTo>
                <a:close/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35001"/>
                      </a:schemeClr>
                    </a:gs>
                    <a:gs pos="100000">
                      <a:srgbClr val="99FF99">
                        <a:alpha val="35001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3179763" y="30480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2565400" y="55626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grpSp>
        <p:nvGrpSpPr>
          <p:cNvPr id="3084" name="Group 33"/>
          <p:cNvGrpSpPr>
            <a:grpSpLocks/>
          </p:cNvGrpSpPr>
          <p:nvPr/>
        </p:nvGrpSpPr>
        <p:grpSpPr bwMode="auto">
          <a:xfrm>
            <a:off x="676275" y="2667000"/>
            <a:ext cx="1279525" cy="2895600"/>
            <a:chOff x="442" y="1488"/>
            <a:chExt cx="806" cy="1824"/>
          </a:xfrm>
        </p:grpSpPr>
        <p:sp>
          <p:nvSpPr>
            <p:cNvPr id="3170" name="Line 34"/>
            <p:cNvSpPr>
              <a:spLocks noChangeShapeType="1"/>
            </p:cNvSpPr>
            <p:nvPr/>
          </p:nvSpPr>
          <p:spPr bwMode="auto">
            <a:xfrm flipH="1">
              <a:off x="528" y="1488"/>
              <a:ext cx="7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1" name="Freeform 35"/>
            <p:cNvSpPr>
              <a:spLocks/>
            </p:cNvSpPr>
            <p:nvPr/>
          </p:nvSpPr>
          <p:spPr bwMode="auto">
            <a:xfrm>
              <a:off x="442" y="3054"/>
              <a:ext cx="144" cy="144"/>
            </a:xfrm>
            <a:custGeom>
              <a:avLst/>
              <a:gdLst>
                <a:gd name="T0" fmla="*/ 144 w 144"/>
                <a:gd name="T1" fmla="*/ 144 h 144"/>
                <a:gd name="T2" fmla="*/ 48 w 144"/>
                <a:gd name="T3" fmla="*/ 0 h 144"/>
                <a:gd name="T4" fmla="*/ 0 w 144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144">
                  <a:moveTo>
                    <a:pt x="144" y="144"/>
                  </a:moveTo>
                  <a:lnTo>
                    <a:pt x="48" y="0"/>
                  </a:lnTo>
                  <a:lnTo>
                    <a:pt x="0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990600" y="3352800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2108200" y="44196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3087" name="Freeform 38"/>
          <p:cNvSpPr>
            <a:spLocks/>
          </p:cNvSpPr>
          <p:nvPr/>
        </p:nvSpPr>
        <p:spPr bwMode="auto">
          <a:xfrm>
            <a:off x="1965325" y="2625725"/>
            <a:ext cx="2311400" cy="2098675"/>
          </a:xfrm>
          <a:custGeom>
            <a:avLst/>
            <a:gdLst>
              <a:gd name="T0" fmla="*/ 0 w 1456"/>
              <a:gd name="T1" fmla="*/ 0 h 1322"/>
              <a:gd name="T2" fmla="*/ 2311400 w 1456"/>
              <a:gd name="T3" fmla="*/ 2098675 h 132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56" h="1322">
                <a:moveTo>
                  <a:pt x="0" y="0"/>
                </a:moveTo>
                <a:lnTo>
                  <a:pt x="1456" y="1322"/>
                </a:lnTo>
              </a:path>
            </a:pathLst>
          </a:custGeom>
          <a:noFill/>
          <a:ln w="19050" cmpd="sng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8" name="Freeform 39"/>
          <p:cNvSpPr>
            <a:spLocks/>
          </p:cNvSpPr>
          <p:nvPr/>
        </p:nvSpPr>
        <p:spPr bwMode="auto">
          <a:xfrm>
            <a:off x="368300" y="4813300"/>
            <a:ext cx="889000" cy="1676400"/>
          </a:xfrm>
          <a:custGeom>
            <a:avLst/>
            <a:gdLst>
              <a:gd name="T0" fmla="*/ 0 w 560"/>
              <a:gd name="T1" fmla="*/ 0 h 1056"/>
              <a:gd name="T2" fmla="*/ 876300 w 560"/>
              <a:gd name="T3" fmla="*/ 1651000 h 1056"/>
              <a:gd name="T4" fmla="*/ 889000 w 560"/>
              <a:gd name="T5" fmla="*/ 1676400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0" h="1056">
                <a:moveTo>
                  <a:pt x="0" y="0"/>
                </a:moveTo>
                <a:lnTo>
                  <a:pt x="552" y="1040"/>
                </a:lnTo>
                <a:lnTo>
                  <a:pt x="560" y="1056"/>
                </a:lnTo>
              </a:path>
            </a:pathLst>
          </a:custGeom>
          <a:noFill/>
          <a:ln w="19050" cmpd="sng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89" name="Group 40"/>
          <p:cNvGrpSpPr>
            <a:grpSpLocks/>
          </p:cNvGrpSpPr>
          <p:nvPr/>
        </p:nvGrpSpPr>
        <p:grpSpPr bwMode="auto">
          <a:xfrm>
            <a:off x="355600" y="4724400"/>
            <a:ext cx="3886200" cy="1447800"/>
            <a:chOff x="240" y="2784"/>
            <a:chExt cx="2448" cy="912"/>
          </a:xfrm>
        </p:grpSpPr>
        <p:grpSp>
          <p:nvGrpSpPr>
            <p:cNvPr id="3164" name="Group 41"/>
            <p:cNvGrpSpPr>
              <a:grpSpLocks/>
            </p:cNvGrpSpPr>
            <p:nvPr/>
          </p:nvGrpSpPr>
          <p:grpSpPr bwMode="auto">
            <a:xfrm>
              <a:off x="240" y="2784"/>
              <a:ext cx="2448" cy="730"/>
              <a:chOff x="240" y="2784"/>
              <a:chExt cx="2448" cy="730"/>
            </a:xfrm>
          </p:grpSpPr>
          <p:sp>
            <p:nvSpPr>
              <p:cNvPr id="3167" name="Line 42"/>
              <p:cNvSpPr>
                <a:spLocks noChangeShapeType="1"/>
              </p:cNvSpPr>
              <p:nvPr/>
            </p:nvSpPr>
            <p:spPr bwMode="auto">
              <a:xfrm flipH="1">
                <a:off x="528" y="2784"/>
                <a:ext cx="216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8" name="Freeform 43"/>
              <p:cNvSpPr>
                <a:spLocks/>
              </p:cNvSpPr>
              <p:nvPr/>
            </p:nvSpPr>
            <p:spPr bwMode="auto">
              <a:xfrm>
                <a:off x="616" y="3312"/>
                <a:ext cx="152" cy="192"/>
              </a:xfrm>
              <a:custGeom>
                <a:avLst/>
                <a:gdLst>
                  <a:gd name="T0" fmla="*/ 88 w 152"/>
                  <a:gd name="T1" fmla="*/ 0 h 192"/>
                  <a:gd name="T2" fmla="*/ 152 w 152"/>
                  <a:gd name="T3" fmla="*/ 136 h 192"/>
                  <a:gd name="T4" fmla="*/ 0 w 152"/>
                  <a:gd name="T5" fmla="*/ 192 h 1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2" h="192">
                    <a:moveTo>
                      <a:pt x="88" y="0"/>
                    </a:moveTo>
                    <a:lnTo>
                      <a:pt x="152" y="136"/>
                    </a:lnTo>
                    <a:lnTo>
                      <a:pt x="0" y="19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8" name="Text Box 44"/>
              <p:cNvSpPr txBox="1">
                <a:spLocks noChangeArrowheads="1"/>
              </p:cNvSpPr>
              <p:nvPr/>
            </p:nvSpPr>
            <p:spPr bwMode="auto">
              <a:xfrm>
                <a:off x="240" y="3264"/>
                <a:ext cx="38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0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N</a:t>
                </a:r>
                <a:endPara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3165" name="Line 45"/>
            <p:cNvSpPr>
              <a:spLocks noChangeShapeType="1"/>
            </p:cNvSpPr>
            <p:nvPr/>
          </p:nvSpPr>
          <p:spPr bwMode="auto">
            <a:xfrm flipH="1">
              <a:off x="288" y="302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66" name="Line 46"/>
            <p:cNvSpPr>
              <a:spLocks noChangeShapeType="1"/>
            </p:cNvSpPr>
            <p:nvPr/>
          </p:nvSpPr>
          <p:spPr bwMode="auto">
            <a:xfrm flipH="1">
              <a:off x="600" y="3648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90" name="Freeform 47"/>
          <p:cNvSpPr>
            <a:spLocks/>
          </p:cNvSpPr>
          <p:nvPr/>
        </p:nvSpPr>
        <p:spPr bwMode="auto">
          <a:xfrm>
            <a:off x="2032000" y="2590800"/>
            <a:ext cx="2209800" cy="1981200"/>
          </a:xfrm>
          <a:custGeom>
            <a:avLst/>
            <a:gdLst>
              <a:gd name="T0" fmla="*/ 0 w 1392"/>
              <a:gd name="T1" fmla="*/ 0 h 1248"/>
              <a:gd name="T2" fmla="*/ 1308100 w 1392"/>
              <a:gd name="T3" fmla="*/ 850900 h 1248"/>
              <a:gd name="T4" fmla="*/ 2209800 w 1392"/>
              <a:gd name="T5" fmla="*/ 1981200 h 1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2" h="1248">
                <a:moveTo>
                  <a:pt x="0" y="0"/>
                </a:moveTo>
                <a:cubicBezTo>
                  <a:pt x="137" y="89"/>
                  <a:pt x="592" y="328"/>
                  <a:pt x="824" y="536"/>
                </a:cubicBezTo>
                <a:cubicBezTo>
                  <a:pt x="1056" y="744"/>
                  <a:pt x="1274" y="1100"/>
                  <a:pt x="1392" y="12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91" name="Group 48"/>
          <p:cNvGrpSpPr>
            <a:grpSpLocks/>
          </p:cNvGrpSpPr>
          <p:nvPr/>
        </p:nvGrpSpPr>
        <p:grpSpPr bwMode="auto">
          <a:xfrm>
            <a:off x="1930400" y="2590800"/>
            <a:ext cx="2374900" cy="2171700"/>
            <a:chOff x="1232" y="1440"/>
            <a:chExt cx="1496" cy="1368"/>
          </a:xfrm>
        </p:grpSpPr>
        <p:sp>
          <p:nvSpPr>
            <p:cNvPr id="3162" name="Oval 49"/>
            <p:cNvSpPr>
              <a:spLocks noChangeArrowheads="1"/>
            </p:cNvSpPr>
            <p:nvPr/>
          </p:nvSpPr>
          <p:spPr bwMode="auto">
            <a:xfrm>
              <a:off x="2680" y="2760"/>
              <a:ext cx="48" cy="4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63" name="Oval 50"/>
            <p:cNvSpPr>
              <a:spLocks noChangeArrowheads="1"/>
            </p:cNvSpPr>
            <p:nvPr/>
          </p:nvSpPr>
          <p:spPr bwMode="auto">
            <a:xfrm>
              <a:off x="1232" y="1440"/>
              <a:ext cx="48" cy="4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228600" y="56229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3093" name="Freeform 52"/>
          <p:cNvSpPr>
            <a:spLocks/>
          </p:cNvSpPr>
          <p:nvPr/>
        </p:nvSpPr>
        <p:spPr bwMode="auto">
          <a:xfrm>
            <a:off x="342900" y="4876800"/>
            <a:ext cx="863600" cy="1612900"/>
          </a:xfrm>
          <a:custGeom>
            <a:avLst/>
            <a:gdLst>
              <a:gd name="T0" fmla="*/ 0 w 544"/>
              <a:gd name="T1" fmla="*/ 0 h 1016"/>
              <a:gd name="T2" fmla="*/ 203200 w 544"/>
              <a:gd name="T3" fmla="*/ 889000 h 1016"/>
              <a:gd name="T4" fmla="*/ 863600 w 544"/>
              <a:gd name="T5" fmla="*/ 1612900 h 10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4" h="1016">
                <a:moveTo>
                  <a:pt x="0" y="0"/>
                </a:moveTo>
                <a:cubicBezTo>
                  <a:pt x="20" y="93"/>
                  <a:pt x="37" y="391"/>
                  <a:pt x="128" y="560"/>
                </a:cubicBezTo>
                <a:cubicBezTo>
                  <a:pt x="219" y="729"/>
                  <a:pt x="457" y="921"/>
                  <a:pt x="544" y="10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94" name="Group 53"/>
          <p:cNvGrpSpPr>
            <a:grpSpLocks/>
          </p:cNvGrpSpPr>
          <p:nvPr/>
        </p:nvGrpSpPr>
        <p:grpSpPr bwMode="auto">
          <a:xfrm>
            <a:off x="800100" y="3311525"/>
            <a:ext cx="3622675" cy="2314575"/>
            <a:chOff x="504" y="2086"/>
            <a:chExt cx="2282" cy="1458"/>
          </a:xfrm>
        </p:grpSpPr>
        <p:sp>
          <p:nvSpPr>
            <p:cNvPr id="6198" name="Text Box 54"/>
            <p:cNvSpPr txBox="1">
              <a:spLocks noChangeArrowheads="1"/>
            </p:cNvSpPr>
            <p:nvPr/>
          </p:nvSpPr>
          <p:spPr bwMode="auto">
            <a:xfrm>
              <a:off x="2406" y="2489"/>
              <a:ext cx="3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K</a:t>
              </a:r>
              <a:endPara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3160" name="Freeform 55"/>
            <p:cNvSpPr>
              <a:spLocks/>
            </p:cNvSpPr>
            <p:nvPr/>
          </p:nvSpPr>
          <p:spPr bwMode="auto">
            <a:xfrm rot="-8421507">
              <a:off x="1620" y="2086"/>
              <a:ext cx="120" cy="128"/>
            </a:xfrm>
            <a:custGeom>
              <a:avLst/>
              <a:gdLst>
                <a:gd name="T0" fmla="*/ 0 w 120"/>
                <a:gd name="T1" fmla="*/ 16 h 128"/>
                <a:gd name="T2" fmla="*/ 120 w 120"/>
                <a:gd name="T3" fmla="*/ 0 h 128"/>
                <a:gd name="T4" fmla="*/ 112 w 120"/>
                <a:gd name="T5" fmla="*/ 128 h 1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128">
                  <a:moveTo>
                    <a:pt x="0" y="16"/>
                  </a:moveTo>
                  <a:lnTo>
                    <a:pt x="120" y="0"/>
                  </a:lnTo>
                  <a:lnTo>
                    <a:pt x="112" y="12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61" name="Freeform 56"/>
            <p:cNvSpPr>
              <a:spLocks/>
            </p:cNvSpPr>
            <p:nvPr/>
          </p:nvSpPr>
          <p:spPr bwMode="auto">
            <a:xfrm>
              <a:off x="504" y="2160"/>
              <a:ext cx="1264" cy="1384"/>
            </a:xfrm>
            <a:custGeom>
              <a:avLst/>
              <a:gdLst>
                <a:gd name="T0" fmla="*/ 1264 w 1264"/>
                <a:gd name="T1" fmla="*/ 0 h 1384"/>
                <a:gd name="T2" fmla="*/ 0 w 1264"/>
                <a:gd name="T3" fmla="*/ 1384 h 13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64" h="1384">
                  <a:moveTo>
                    <a:pt x="1264" y="0"/>
                  </a:moveTo>
                  <a:lnTo>
                    <a:pt x="0" y="1384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95" name="Oval 57"/>
          <p:cNvSpPr>
            <a:spLocks noChangeArrowheads="1"/>
          </p:cNvSpPr>
          <p:nvPr/>
        </p:nvSpPr>
        <p:spPr bwMode="auto">
          <a:xfrm>
            <a:off x="762000" y="55753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6" name="Freeform 58"/>
          <p:cNvSpPr>
            <a:spLocks/>
          </p:cNvSpPr>
          <p:nvPr/>
        </p:nvSpPr>
        <p:spPr bwMode="auto">
          <a:xfrm>
            <a:off x="800100" y="2628900"/>
            <a:ext cx="3454400" cy="3009900"/>
          </a:xfrm>
          <a:custGeom>
            <a:avLst/>
            <a:gdLst>
              <a:gd name="T0" fmla="*/ 3454400 w 2176"/>
              <a:gd name="T1" fmla="*/ 2082800 h 1896"/>
              <a:gd name="T2" fmla="*/ 1168400 w 2176"/>
              <a:gd name="T3" fmla="*/ 0 h 1896"/>
              <a:gd name="T4" fmla="*/ 0 w 2176"/>
              <a:gd name="T5" fmla="*/ 3009900 h 18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" h="1896">
                <a:moveTo>
                  <a:pt x="2176" y="1312"/>
                </a:moveTo>
                <a:lnTo>
                  <a:pt x="736" y="0"/>
                </a:lnTo>
                <a:lnTo>
                  <a:pt x="0" y="1896"/>
                </a:lnTo>
              </a:path>
            </a:pathLst>
          </a:custGeom>
          <a:gradFill rotWithShape="1">
            <a:gsLst>
              <a:gs pos="0">
                <a:schemeClr val="bg1">
                  <a:alpha val="26999"/>
                </a:schemeClr>
              </a:gs>
              <a:gs pos="100000">
                <a:srgbClr val="FF0066">
                  <a:alpha val="31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03" name="Text Box 59"/>
          <p:cNvSpPr txBox="1">
            <a:spLocks noChangeArrowheads="1"/>
          </p:cNvSpPr>
          <p:nvPr/>
        </p:nvSpPr>
        <p:spPr bwMode="auto">
          <a:xfrm>
            <a:off x="1676400" y="3733800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04" name="Text Box 60"/>
          <p:cNvSpPr txBox="1">
            <a:spLocks noChangeArrowheads="1"/>
          </p:cNvSpPr>
          <p:nvPr/>
        </p:nvSpPr>
        <p:spPr bwMode="auto">
          <a:xfrm>
            <a:off x="736600" y="58293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graphicFrame>
        <p:nvGraphicFramePr>
          <p:cNvPr id="6205" name="Object 61"/>
          <p:cNvGraphicFramePr>
            <a:graphicFrameLocks noChangeAspect="1"/>
          </p:cNvGraphicFramePr>
          <p:nvPr/>
        </p:nvGraphicFramePr>
        <p:xfrm>
          <a:off x="215900" y="152400"/>
          <a:ext cx="2346325" cy="272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3" imgW="1219200" imgH="1447800" progId="Equation.3">
                  <p:embed/>
                </p:oleObj>
              </mc:Choice>
              <mc:Fallback>
                <p:oleObj name="Формула" r:id="rId3" imgW="1219200" imgH="144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2400"/>
                        <a:ext cx="2346325" cy="272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06" name="Group 62"/>
          <p:cNvGrpSpPr>
            <a:grpSpLocks/>
          </p:cNvGrpSpPr>
          <p:nvPr/>
        </p:nvGrpSpPr>
        <p:grpSpPr bwMode="auto">
          <a:xfrm rot="-1061234">
            <a:off x="2078038" y="5181600"/>
            <a:ext cx="588962" cy="396875"/>
            <a:chOff x="1088" y="3648"/>
            <a:chExt cx="371" cy="250"/>
          </a:xfrm>
        </p:grpSpPr>
        <p:grpSp>
          <p:nvGrpSpPr>
            <p:cNvPr id="3152" name="Group 63"/>
            <p:cNvGrpSpPr>
              <a:grpSpLocks/>
            </p:cNvGrpSpPr>
            <p:nvPr/>
          </p:nvGrpSpPr>
          <p:grpSpPr bwMode="auto">
            <a:xfrm>
              <a:off x="1248" y="3656"/>
              <a:ext cx="211" cy="231"/>
              <a:chOff x="3060" y="3312"/>
              <a:chExt cx="211" cy="231"/>
            </a:xfrm>
          </p:grpSpPr>
          <p:sp>
            <p:nvSpPr>
              <p:cNvPr id="6208" name="Rectangle 64"/>
              <p:cNvSpPr>
                <a:spLocks noChangeArrowheads="1"/>
              </p:cNvSpPr>
              <p:nvPr/>
            </p:nvSpPr>
            <p:spPr bwMode="auto">
              <a:xfrm>
                <a:off x="3074" y="331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endPara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155" name="Line 65"/>
              <p:cNvSpPr>
                <a:spLocks noChangeShapeType="1"/>
              </p:cNvSpPr>
              <p:nvPr/>
            </p:nvSpPr>
            <p:spPr bwMode="auto">
              <a:xfrm rot="21456844" flipV="1">
                <a:off x="3060" y="3439"/>
                <a:ext cx="15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6" name="Line 66"/>
              <p:cNvSpPr>
                <a:spLocks noChangeShapeType="1"/>
              </p:cNvSpPr>
              <p:nvPr/>
            </p:nvSpPr>
            <p:spPr bwMode="auto">
              <a:xfrm rot="-143156">
                <a:off x="3076" y="3441"/>
                <a:ext cx="23" cy="4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7" name="Line 67"/>
              <p:cNvSpPr>
                <a:spLocks noChangeShapeType="1"/>
              </p:cNvSpPr>
              <p:nvPr/>
            </p:nvSpPr>
            <p:spPr bwMode="auto">
              <a:xfrm rot="21456844" flipV="1">
                <a:off x="3100" y="3344"/>
                <a:ext cx="30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8" name="Freeform 68"/>
              <p:cNvSpPr>
                <a:spLocks/>
              </p:cNvSpPr>
              <p:nvPr/>
            </p:nvSpPr>
            <p:spPr bwMode="auto">
              <a:xfrm>
                <a:off x="3125" y="3343"/>
                <a:ext cx="115" cy="1"/>
              </a:xfrm>
              <a:custGeom>
                <a:avLst/>
                <a:gdLst>
                  <a:gd name="T0" fmla="*/ 0 w 115"/>
                  <a:gd name="T1" fmla="*/ 0 h 1"/>
                  <a:gd name="T2" fmla="*/ 115 w 115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5" h="1">
                    <a:moveTo>
                      <a:pt x="0" y="0"/>
                    </a:moveTo>
                    <a:lnTo>
                      <a:pt x="115" y="1"/>
                    </a:lnTo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213" name="Text Box 69"/>
            <p:cNvSpPr txBox="1">
              <a:spLocks noChangeArrowheads="1"/>
            </p:cNvSpPr>
            <p:nvPr/>
          </p:nvSpPr>
          <p:spPr bwMode="auto">
            <a:xfrm>
              <a:off x="1087" y="3648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ru-RU" sz="20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6214" name="Freeform 70" descr="Ромбики"/>
          <p:cNvSpPr>
            <a:spLocks/>
          </p:cNvSpPr>
          <p:nvPr/>
        </p:nvSpPr>
        <p:spPr bwMode="auto">
          <a:xfrm>
            <a:off x="800100" y="2667000"/>
            <a:ext cx="1168400" cy="3810000"/>
          </a:xfrm>
          <a:custGeom>
            <a:avLst/>
            <a:gdLst>
              <a:gd name="T0" fmla="*/ 495300 w 736"/>
              <a:gd name="T1" fmla="*/ 3810000 h 2400"/>
              <a:gd name="T2" fmla="*/ 1168400 w 736"/>
              <a:gd name="T3" fmla="*/ 0 h 2400"/>
              <a:gd name="T4" fmla="*/ 0 w 736"/>
              <a:gd name="T5" fmla="*/ 2984500 h 2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36" h="2400">
                <a:moveTo>
                  <a:pt x="312" y="2400"/>
                </a:moveTo>
                <a:lnTo>
                  <a:pt x="736" y="0"/>
                </a:lnTo>
                <a:lnTo>
                  <a:pt x="0" y="1880"/>
                </a:lnTo>
              </a:path>
            </a:pathLst>
          </a:custGeom>
          <a:pattFill prst="solidDmnd">
            <a:fgClr>
              <a:srgbClr val="0099FF">
                <a:alpha val="36078"/>
              </a:srgbClr>
            </a:fgClr>
            <a:bgClr>
              <a:schemeClr val="bg1">
                <a:alpha val="36078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6215" name="Object 71"/>
          <p:cNvGraphicFramePr>
            <a:graphicFrameLocks noChangeAspect="1"/>
          </p:cNvGraphicFramePr>
          <p:nvPr/>
        </p:nvGraphicFramePr>
        <p:xfrm>
          <a:off x="2590800" y="152400"/>
          <a:ext cx="2346325" cy="272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Формула" r:id="rId5" imgW="1219200" imgH="1447800" progId="Equation.3">
                  <p:embed/>
                </p:oleObj>
              </mc:Choice>
              <mc:Fallback>
                <p:oleObj name="Формула" r:id="rId5" imgW="1219200" imgH="144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52400"/>
                        <a:ext cx="2346325" cy="272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16" name="Group 72"/>
          <p:cNvGrpSpPr>
            <a:grpSpLocks/>
          </p:cNvGrpSpPr>
          <p:nvPr/>
        </p:nvGrpSpPr>
        <p:grpSpPr bwMode="auto">
          <a:xfrm>
            <a:off x="1016000" y="4089400"/>
            <a:ext cx="334963" cy="366713"/>
            <a:chOff x="3060" y="3312"/>
            <a:chExt cx="211" cy="231"/>
          </a:xfrm>
        </p:grpSpPr>
        <p:sp>
          <p:nvSpPr>
            <p:cNvPr id="6217" name="Rectangle 73"/>
            <p:cNvSpPr>
              <a:spLocks noChangeArrowheads="1"/>
            </p:cNvSpPr>
            <p:nvPr/>
          </p:nvSpPr>
          <p:spPr bwMode="auto">
            <a:xfrm>
              <a:off x="3075" y="33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</a:t>
              </a:r>
            </a:p>
          </p:txBody>
        </p:sp>
        <p:sp>
          <p:nvSpPr>
            <p:cNvPr id="3148" name="Line 74"/>
            <p:cNvSpPr>
              <a:spLocks noChangeShapeType="1"/>
            </p:cNvSpPr>
            <p:nvPr/>
          </p:nvSpPr>
          <p:spPr bwMode="auto">
            <a:xfrm rot="21456844" flipV="1">
              <a:off x="3060" y="3439"/>
              <a:ext cx="15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49" name="Line 75"/>
            <p:cNvSpPr>
              <a:spLocks noChangeShapeType="1"/>
            </p:cNvSpPr>
            <p:nvPr/>
          </p:nvSpPr>
          <p:spPr bwMode="auto">
            <a:xfrm rot="-143156">
              <a:off x="3076" y="3441"/>
              <a:ext cx="23" cy="4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0" name="Line 76"/>
            <p:cNvSpPr>
              <a:spLocks noChangeShapeType="1"/>
            </p:cNvSpPr>
            <p:nvPr/>
          </p:nvSpPr>
          <p:spPr bwMode="auto">
            <a:xfrm rot="21456844" flipV="1">
              <a:off x="3100" y="3344"/>
              <a:ext cx="3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1" name="Freeform 77"/>
            <p:cNvSpPr>
              <a:spLocks/>
            </p:cNvSpPr>
            <p:nvPr/>
          </p:nvSpPr>
          <p:spPr bwMode="auto">
            <a:xfrm>
              <a:off x="3125" y="3343"/>
              <a:ext cx="115" cy="1"/>
            </a:xfrm>
            <a:custGeom>
              <a:avLst/>
              <a:gdLst>
                <a:gd name="T0" fmla="*/ 0 w 115"/>
                <a:gd name="T1" fmla="*/ 0 h 1"/>
                <a:gd name="T2" fmla="*/ 115 w 115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5" h="1">
                  <a:moveTo>
                    <a:pt x="0" y="0"/>
                  </a:moveTo>
                  <a:lnTo>
                    <a:pt x="115" y="1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6222" name="Object 78"/>
          <p:cNvGraphicFramePr>
            <a:graphicFrameLocks noChangeAspect="1"/>
          </p:cNvGraphicFramePr>
          <p:nvPr/>
        </p:nvGraphicFramePr>
        <p:xfrm>
          <a:off x="4876800" y="152400"/>
          <a:ext cx="39830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7" imgW="2070100" imgH="431800" progId="Equation.3">
                  <p:embed/>
                </p:oleObj>
              </mc:Choice>
              <mc:Fallback>
                <p:oleObj name="Формула" r:id="rId7" imgW="207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52400"/>
                        <a:ext cx="398303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23" name="Object 79"/>
          <p:cNvGraphicFramePr>
            <a:graphicFrameLocks noChangeAspect="1"/>
          </p:cNvGraphicFramePr>
          <p:nvPr/>
        </p:nvGraphicFramePr>
        <p:xfrm>
          <a:off x="4548188" y="952500"/>
          <a:ext cx="280987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9" imgW="1459866" imgH="583947" progId="Equation.3">
                  <p:embed/>
                </p:oleObj>
              </mc:Choice>
              <mc:Fallback>
                <p:oleObj name="Формула" r:id="rId9" imgW="1459866" imgH="5839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188" y="952500"/>
                        <a:ext cx="2809875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6" name="Oval 82"/>
          <p:cNvSpPr>
            <a:spLocks noChangeArrowheads="1"/>
          </p:cNvSpPr>
          <p:nvPr/>
        </p:nvSpPr>
        <p:spPr bwMode="auto">
          <a:xfrm>
            <a:off x="4411663" y="3463925"/>
            <a:ext cx="2552700" cy="2514600"/>
          </a:xfrm>
          <a:prstGeom prst="ellipse">
            <a:avLst/>
          </a:prstGeom>
          <a:gradFill rotWithShape="1">
            <a:gsLst>
              <a:gs pos="0">
                <a:schemeClr val="bg1">
                  <a:alpha val="39998"/>
                </a:schemeClr>
              </a:gs>
              <a:gs pos="100000">
                <a:srgbClr val="D3EBED">
                  <a:alpha val="59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grpSp>
        <p:nvGrpSpPr>
          <p:cNvPr id="6227" name="Group 83"/>
          <p:cNvGrpSpPr>
            <a:grpSpLocks/>
          </p:cNvGrpSpPr>
          <p:nvPr/>
        </p:nvGrpSpPr>
        <p:grpSpPr bwMode="auto">
          <a:xfrm>
            <a:off x="4360863" y="3387725"/>
            <a:ext cx="2603500" cy="2590800"/>
            <a:chOff x="3000" y="2208"/>
            <a:chExt cx="1640" cy="1632"/>
          </a:xfrm>
        </p:grpSpPr>
        <p:grpSp>
          <p:nvGrpSpPr>
            <p:cNvPr id="3123" name="Group 84"/>
            <p:cNvGrpSpPr>
              <a:grpSpLocks/>
            </p:cNvGrpSpPr>
            <p:nvPr/>
          </p:nvGrpSpPr>
          <p:grpSpPr bwMode="auto">
            <a:xfrm>
              <a:off x="3000" y="2208"/>
              <a:ext cx="1640" cy="1632"/>
              <a:chOff x="3000" y="2208"/>
              <a:chExt cx="1640" cy="1632"/>
            </a:xfrm>
          </p:grpSpPr>
          <p:sp>
            <p:nvSpPr>
              <p:cNvPr id="3126" name="Oval 85"/>
              <p:cNvSpPr>
                <a:spLocks noChangeArrowheads="1"/>
              </p:cNvSpPr>
              <p:nvPr/>
            </p:nvSpPr>
            <p:spPr bwMode="auto">
              <a:xfrm>
                <a:off x="3032" y="2256"/>
                <a:ext cx="1608" cy="158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50998"/>
                    </a:schemeClr>
                  </a:gs>
                  <a:gs pos="100000">
                    <a:srgbClr val="D3EBED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3127" name="Rectangle 86"/>
              <p:cNvSpPr>
                <a:spLocks noChangeArrowheads="1"/>
              </p:cNvSpPr>
              <p:nvPr/>
            </p:nvSpPr>
            <p:spPr bwMode="auto">
              <a:xfrm>
                <a:off x="3000" y="2904"/>
                <a:ext cx="24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200">
                    <a:solidFill>
                      <a:schemeClr val="tx2"/>
                    </a:solidFill>
                    <a:cs typeface="Arial" charset="0"/>
                  </a:rPr>
                  <a:t>N</a:t>
                </a:r>
                <a:endParaRPr lang="ru-RU" sz="2200">
                  <a:solidFill>
                    <a:schemeClr val="tx2"/>
                  </a:solidFill>
                  <a:cs typeface="Arial" charset="0"/>
                </a:endParaRPr>
              </a:p>
            </p:txBody>
          </p:sp>
          <p:sp>
            <p:nvSpPr>
              <p:cNvPr id="3128" name="Freeform 87"/>
              <p:cNvSpPr>
                <a:spLocks/>
              </p:cNvSpPr>
              <p:nvPr/>
            </p:nvSpPr>
            <p:spPr bwMode="auto">
              <a:xfrm>
                <a:off x="3176" y="2376"/>
                <a:ext cx="1112" cy="1248"/>
              </a:xfrm>
              <a:custGeom>
                <a:avLst/>
                <a:gdLst>
                  <a:gd name="T0" fmla="*/ 1112 w 1112"/>
                  <a:gd name="T1" fmla="*/ 1248 h 1248"/>
                  <a:gd name="T2" fmla="*/ 0 w 1112"/>
                  <a:gd name="T3" fmla="*/ 736 h 1248"/>
                  <a:gd name="T4" fmla="*/ 714 w 1112"/>
                  <a:gd name="T5" fmla="*/ 0 h 1248"/>
                  <a:gd name="T6" fmla="*/ 1112 w 1112"/>
                  <a:gd name="T7" fmla="*/ 1248 h 12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12" h="1248">
                    <a:moveTo>
                      <a:pt x="1112" y="1248"/>
                    </a:moveTo>
                    <a:lnTo>
                      <a:pt x="0" y="736"/>
                    </a:lnTo>
                    <a:lnTo>
                      <a:pt x="714" y="0"/>
                    </a:lnTo>
                    <a:lnTo>
                      <a:pt x="1112" y="124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4998"/>
                    </a:schemeClr>
                  </a:gs>
                  <a:gs pos="100000">
                    <a:srgbClr val="FF99FF">
                      <a:alpha val="71001"/>
                    </a:srgbClr>
                  </a:gs>
                </a:gsLst>
                <a:path path="rect">
                  <a:fillToRect l="50000" t="50000" r="50000" b="50000"/>
                </a:path>
              </a:gradFill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9" name="Freeform 88"/>
              <p:cNvSpPr>
                <a:spLocks/>
              </p:cNvSpPr>
              <p:nvPr/>
            </p:nvSpPr>
            <p:spPr bwMode="auto">
              <a:xfrm>
                <a:off x="3192" y="2848"/>
                <a:ext cx="832" cy="260"/>
              </a:xfrm>
              <a:custGeom>
                <a:avLst/>
                <a:gdLst>
                  <a:gd name="T0" fmla="*/ 0 w 832"/>
                  <a:gd name="T1" fmla="*/ 260 h 260"/>
                  <a:gd name="T2" fmla="*/ 832 w 832"/>
                  <a:gd name="T3" fmla="*/ 0 h 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32" h="260">
                    <a:moveTo>
                      <a:pt x="0" y="260"/>
                    </a:moveTo>
                    <a:lnTo>
                      <a:pt x="83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0" name="Rectangle 89"/>
              <p:cNvSpPr>
                <a:spLocks noChangeArrowheads="1"/>
              </p:cNvSpPr>
              <p:nvPr/>
            </p:nvSpPr>
            <p:spPr bwMode="auto">
              <a:xfrm>
                <a:off x="3661" y="2208"/>
                <a:ext cx="24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200">
                    <a:solidFill>
                      <a:schemeClr val="tx2"/>
                    </a:solidFill>
                    <a:cs typeface="Arial" charset="0"/>
                  </a:rPr>
                  <a:t>D</a:t>
                </a:r>
                <a:endParaRPr lang="ru-RU" sz="2200">
                  <a:solidFill>
                    <a:schemeClr val="tx2"/>
                  </a:solidFill>
                  <a:cs typeface="Arial" charset="0"/>
                </a:endParaRPr>
              </a:p>
            </p:txBody>
          </p:sp>
          <p:grpSp>
            <p:nvGrpSpPr>
              <p:cNvPr id="3131" name="Group 90"/>
              <p:cNvGrpSpPr>
                <a:grpSpLocks/>
              </p:cNvGrpSpPr>
              <p:nvPr/>
            </p:nvGrpSpPr>
            <p:grpSpPr bwMode="auto">
              <a:xfrm>
                <a:off x="3504" y="3360"/>
                <a:ext cx="351" cy="231"/>
                <a:chOff x="964" y="2264"/>
                <a:chExt cx="351" cy="231"/>
              </a:xfrm>
            </p:grpSpPr>
            <p:sp>
              <p:nvSpPr>
                <p:cNvPr id="6235" name="Rectangle 91"/>
                <p:cNvSpPr>
                  <a:spLocks noChangeArrowheads="1"/>
                </p:cNvSpPr>
                <p:nvPr/>
              </p:nvSpPr>
              <p:spPr bwMode="auto">
                <a:xfrm>
                  <a:off x="1119" y="2264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3</a:t>
                  </a:r>
                  <a:endParaRPr lang="ru-RU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3142" name="Line 92"/>
                <p:cNvSpPr>
                  <a:spLocks noChangeShapeType="1"/>
                </p:cNvSpPr>
                <p:nvPr/>
              </p:nvSpPr>
              <p:spPr bwMode="auto">
                <a:xfrm rot="21456844" flipV="1">
                  <a:off x="1104" y="2391"/>
                  <a:ext cx="15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3" name="Line 93"/>
                <p:cNvSpPr>
                  <a:spLocks noChangeShapeType="1"/>
                </p:cNvSpPr>
                <p:nvPr/>
              </p:nvSpPr>
              <p:spPr bwMode="auto">
                <a:xfrm rot="-143156">
                  <a:off x="1120" y="2393"/>
                  <a:ext cx="23" cy="48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4" name="Line 94"/>
                <p:cNvSpPr>
                  <a:spLocks noChangeShapeType="1"/>
                </p:cNvSpPr>
                <p:nvPr/>
              </p:nvSpPr>
              <p:spPr bwMode="auto">
                <a:xfrm rot="21456844" flipV="1">
                  <a:off x="1144" y="2296"/>
                  <a:ext cx="30" cy="1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5" name="Freeform 95"/>
                <p:cNvSpPr>
                  <a:spLocks/>
                </p:cNvSpPr>
                <p:nvPr/>
              </p:nvSpPr>
              <p:spPr bwMode="auto">
                <a:xfrm>
                  <a:off x="1169" y="2294"/>
                  <a:ext cx="86" cy="1"/>
                </a:xfrm>
                <a:custGeom>
                  <a:avLst/>
                  <a:gdLst>
                    <a:gd name="T0" fmla="*/ 0 w 86"/>
                    <a:gd name="T1" fmla="*/ 1 h 1"/>
                    <a:gd name="T2" fmla="*/ 86 w 86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86" h="1">
                      <a:moveTo>
                        <a:pt x="0" y="1"/>
                      </a:moveTo>
                      <a:lnTo>
                        <a:pt x="86" y="0"/>
                      </a:lnTo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40" name="Rectangle 96"/>
                <p:cNvSpPr>
                  <a:spLocks noChangeArrowheads="1"/>
                </p:cNvSpPr>
                <p:nvPr/>
              </p:nvSpPr>
              <p:spPr bwMode="auto">
                <a:xfrm>
                  <a:off x="964" y="2264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</a:t>
                  </a:r>
                  <a:endParaRPr lang="ru-RU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3132" name="Rectangle 97"/>
              <p:cNvSpPr>
                <a:spLocks noChangeArrowheads="1"/>
              </p:cNvSpPr>
              <p:nvPr/>
            </p:nvSpPr>
            <p:spPr bwMode="auto">
              <a:xfrm>
                <a:off x="3997" y="2688"/>
                <a:ext cx="219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200">
                    <a:solidFill>
                      <a:schemeClr val="tx2"/>
                    </a:solidFill>
                    <a:cs typeface="Arial" charset="0"/>
                  </a:rPr>
                  <a:t>К</a:t>
                </a:r>
              </a:p>
            </p:txBody>
          </p:sp>
          <p:sp>
            <p:nvSpPr>
              <p:cNvPr id="3133" name="Rectangle 98"/>
              <p:cNvSpPr>
                <a:spLocks noChangeArrowheads="1"/>
              </p:cNvSpPr>
              <p:nvPr/>
            </p:nvSpPr>
            <p:spPr bwMode="auto">
              <a:xfrm>
                <a:off x="4032" y="3552"/>
                <a:ext cx="23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200">
                    <a:solidFill>
                      <a:schemeClr val="tx2"/>
                    </a:solidFill>
                    <a:cs typeface="Arial" charset="0"/>
                  </a:rPr>
                  <a:t>В</a:t>
                </a:r>
              </a:p>
            </p:txBody>
          </p:sp>
          <p:sp>
            <p:nvSpPr>
              <p:cNvPr id="3134" name="Freeform 99"/>
              <p:cNvSpPr>
                <a:spLocks/>
              </p:cNvSpPr>
              <p:nvPr/>
            </p:nvSpPr>
            <p:spPr bwMode="auto">
              <a:xfrm>
                <a:off x="3888" y="2736"/>
                <a:ext cx="104" cy="136"/>
              </a:xfrm>
              <a:custGeom>
                <a:avLst/>
                <a:gdLst>
                  <a:gd name="T0" fmla="*/ 32 w 104"/>
                  <a:gd name="T1" fmla="*/ 136 h 136"/>
                  <a:gd name="T2" fmla="*/ 0 w 104"/>
                  <a:gd name="T3" fmla="*/ 40 h 136"/>
                  <a:gd name="T4" fmla="*/ 104 w 104"/>
                  <a:gd name="T5" fmla="*/ 0 h 1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4" h="136">
                    <a:moveTo>
                      <a:pt x="32" y="136"/>
                    </a:moveTo>
                    <a:lnTo>
                      <a:pt x="0" y="40"/>
                    </a:lnTo>
                    <a:lnTo>
                      <a:pt x="10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35" name="Group 100"/>
              <p:cNvGrpSpPr>
                <a:grpSpLocks/>
              </p:cNvGrpSpPr>
              <p:nvPr/>
            </p:nvGrpSpPr>
            <p:grpSpPr bwMode="auto">
              <a:xfrm>
                <a:off x="3408" y="2496"/>
                <a:ext cx="211" cy="231"/>
                <a:chOff x="3060" y="3312"/>
                <a:chExt cx="211" cy="231"/>
              </a:xfrm>
            </p:grpSpPr>
            <p:sp>
              <p:nvSpPr>
                <p:cNvPr id="6245" name="Rectangle 101"/>
                <p:cNvSpPr>
                  <a:spLocks noChangeArrowheads="1"/>
                </p:cNvSpPr>
                <p:nvPr/>
              </p:nvSpPr>
              <p:spPr bwMode="auto">
                <a:xfrm>
                  <a:off x="3075" y="331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5</a:t>
                  </a:r>
                </a:p>
              </p:txBody>
            </p:sp>
            <p:sp>
              <p:nvSpPr>
                <p:cNvPr id="3137" name="Line 102"/>
                <p:cNvSpPr>
                  <a:spLocks noChangeShapeType="1"/>
                </p:cNvSpPr>
                <p:nvPr/>
              </p:nvSpPr>
              <p:spPr bwMode="auto">
                <a:xfrm rot="21456844" flipV="1">
                  <a:off x="3060" y="3439"/>
                  <a:ext cx="15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8" name="Line 103"/>
                <p:cNvSpPr>
                  <a:spLocks noChangeShapeType="1"/>
                </p:cNvSpPr>
                <p:nvPr/>
              </p:nvSpPr>
              <p:spPr bwMode="auto">
                <a:xfrm rot="-143156">
                  <a:off x="3076" y="3441"/>
                  <a:ext cx="23" cy="48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9" name="Line 104"/>
                <p:cNvSpPr>
                  <a:spLocks noChangeShapeType="1"/>
                </p:cNvSpPr>
                <p:nvPr/>
              </p:nvSpPr>
              <p:spPr bwMode="auto">
                <a:xfrm rot="21456844" flipV="1">
                  <a:off x="3100" y="3344"/>
                  <a:ext cx="30" cy="1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0" name="Freeform 105"/>
                <p:cNvSpPr>
                  <a:spLocks/>
                </p:cNvSpPr>
                <p:nvPr/>
              </p:nvSpPr>
              <p:spPr bwMode="auto">
                <a:xfrm>
                  <a:off x="3125" y="3343"/>
                  <a:ext cx="115" cy="1"/>
                </a:xfrm>
                <a:custGeom>
                  <a:avLst/>
                  <a:gdLst>
                    <a:gd name="T0" fmla="*/ 0 w 115"/>
                    <a:gd name="T1" fmla="*/ 0 h 1"/>
                    <a:gd name="T2" fmla="*/ 115 w 115"/>
                    <a:gd name="T3" fmla="*/ 1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15" h="1">
                      <a:moveTo>
                        <a:pt x="0" y="0"/>
                      </a:moveTo>
                      <a:lnTo>
                        <a:pt x="115" y="1"/>
                      </a:lnTo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124" name="Freeform 106"/>
            <p:cNvSpPr>
              <a:spLocks/>
            </p:cNvSpPr>
            <p:nvPr/>
          </p:nvSpPr>
          <p:spPr bwMode="auto">
            <a:xfrm>
              <a:off x="3924" y="2353"/>
              <a:ext cx="463" cy="1238"/>
            </a:xfrm>
            <a:custGeom>
              <a:avLst/>
              <a:gdLst>
                <a:gd name="T0" fmla="*/ 385 w 463"/>
                <a:gd name="T1" fmla="*/ 1238 h 1238"/>
                <a:gd name="T2" fmla="*/ 460 w 463"/>
                <a:gd name="T3" fmla="*/ 983 h 1238"/>
                <a:gd name="T4" fmla="*/ 404 w 463"/>
                <a:gd name="T5" fmla="*/ 487 h 1238"/>
                <a:gd name="T6" fmla="*/ 188 w 463"/>
                <a:gd name="T7" fmla="*/ 119 h 1238"/>
                <a:gd name="T8" fmla="*/ 0 w 463"/>
                <a:gd name="T9" fmla="*/ 0 h 1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3" h="1238">
                  <a:moveTo>
                    <a:pt x="385" y="1238"/>
                  </a:moveTo>
                  <a:cubicBezTo>
                    <a:pt x="397" y="1196"/>
                    <a:pt x="457" y="1108"/>
                    <a:pt x="460" y="983"/>
                  </a:cubicBezTo>
                  <a:cubicBezTo>
                    <a:pt x="463" y="858"/>
                    <a:pt x="449" y="631"/>
                    <a:pt x="404" y="487"/>
                  </a:cubicBezTo>
                  <a:cubicBezTo>
                    <a:pt x="359" y="343"/>
                    <a:pt x="255" y="200"/>
                    <a:pt x="188" y="119"/>
                  </a:cubicBezTo>
                  <a:cubicBezTo>
                    <a:pt x="121" y="38"/>
                    <a:pt x="39" y="25"/>
                    <a:pt x="0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 type="arrow" w="lg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1" name="Rectangle 107"/>
            <p:cNvSpPr>
              <a:spLocks noChangeArrowheads="1"/>
            </p:cNvSpPr>
            <p:nvPr/>
          </p:nvSpPr>
          <p:spPr bwMode="auto">
            <a:xfrm>
              <a:off x="4296" y="2768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endParaRPr lang="ru-RU" sz="20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6252" name="Rectangle 108"/>
          <p:cNvSpPr>
            <a:spLocks noChangeArrowheads="1"/>
          </p:cNvSpPr>
          <p:nvPr/>
        </p:nvSpPr>
        <p:spPr bwMode="auto">
          <a:xfrm>
            <a:off x="5275263" y="4251325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endParaRPr lang="ru-RU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53" name="Rectangle 109"/>
          <p:cNvSpPr>
            <a:spLocks noChangeArrowheads="1"/>
          </p:cNvSpPr>
          <p:nvPr/>
        </p:nvSpPr>
        <p:spPr bwMode="auto">
          <a:xfrm>
            <a:off x="5884863" y="37687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endParaRPr lang="ru-RU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54" name="Rectangle 110"/>
          <p:cNvSpPr>
            <a:spLocks noChangeArrowheads="1"/>
          </p:cNvSpPr>
          <p:nvPr/>
        </p:nvSpPr>
        <p:spPr bwMode="auto">
          <a:xfrm>
            <a:off x="6113463" y="4683125"/>
            <a:ext cx="550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3-x</a:t>
            </a:r>
            <a:endParaRPr lang="ru-RU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256" name="Object 112"/>
          <p:cNvGraphicFramePr>
            <a:graphicFrameLocks noChangeAspect="1"/>
          </p:cNvGraphicFramePr>
          <p:nvPr/>
        </p:nvGraphicFramePr>
        <p:xfrm>
          <a:off x="4521200" y="2014538"/>
          <a:ext cx="2687638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11" imgW="1397000" imgH="508000" progId="Equation.3">
                  <p:embed/>
                </p:oleObj>
              </mc:Choice>
              <mc:Fallback>
                <p:oleObj name="Формула" r:id="rId11" imgW="13970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2014538"/>
                        <a:ext cx="2687638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7" name="Text Box 113"/>
          <p:cNvSpPr txBox="1">
            <a:spLocks noChangeArrowheads="1"/>
          </p:cNvSpPr>
          <p:nvPr/>
        </p:nvSpPr>
        <p:spPr bwMode="auto">
          <a:xfrm>
            <a:off x="5054600" y="22304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«–»</a:t>
            </a:r>
          </a:p>
        </p:txBody>
      </p:sp>
      <p:graphicFrame>
        <p:nvGraphicFramePr>
          <p:cNvPr id="6258" name="Object 114"/>
          <p:cNvGraphicFramePr>
            <a:graphicFrameLocks noChangeAspect="1"/>
          </p:cNvGraphicFramePr>
          <p:nvPr/>
        </p:nvGraphicFramePr>
        <p:xfrm>
          <a:off x="7659688" y="1042988"/>
          <a:ext cx="12954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13" imgW="672808" imgH="203112" progId="Equation.3">
                  <p:embed/>
                </p:oleObj>
              </mc:Choice>
              <mc:Fallback>
                <p:oleObj name="Формула" r:id="rId13" imgW="67280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9688" y="1042988"/>
                        <a:ext cx="129540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9" name="Object 115"/>
          <p:cNvGraphicFramePr>
            <a:graphicFrameLocks noChangeAspect="1"/>
          </p:cNvGraphicFramePr>
          <p:nvPr/>
        </p:nvGraphicFramePr>
        <p:xfrm>
          <a:off x="7659688" y="1500188"/>
          <a:ext cx="12954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Формула" r:id="rId15" imgW="672808" imgH="203112" progId="Equation.3">
                  <p:embed/>
                </p:oleObj>
              </mc:Choice>
              <mc:Fallback>
                <p:oleObj name="Формула" r:id="rId15" imgW="67280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9688" y="1500188"/>
                        <a:ext cx="129540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0" name="Object 116"/>
          <p:cNvGraphicFramePr>
            <a:graphicFrameLocks noChangeAspect="1"/>
          </p:cNvGraphicFramePr>
          <p:nvPr/>
        </p:nvGraphicFramePr>
        <p:xfrm>
          <a:off x="7888288" y="1828800"/>
          <a:ext cx="78263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Формула" r:id="rId17" imgW="406048" imgH="393359" progId="Equation.3">
                  <p:embed/>
                </p:oleObj>
              </mc:Choice>
              <mc:Fallback>
                <p:oleObj name="Формула" r:id="rId17" imgW="406048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8288" y="1828800"/>
                        <a:ext cx="782637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1" name="Text Box 117"/>
          <p:cNvSpPr txBox="1">
            <a:spLocks noChangeArrowheads="1"/>
          </p:cNvSpPr>
          <p:nvPr/>
        </p:nvSpPr>
        <p:spPr bwMode="auto">
          <a:xfrm>
            <a:off x="3505200" y="2895600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Подставим во второе уравнение </a:t>
            </a:r>
          </a:p>
        </p:txBody>
      </p:sp>
      <p:graphicFrame>
        <p:nvGraphicFramePr>
          <p:cNvPr id="6262" name="Object 118"/>
          <p:cNvGraphicFramePr>
            <a:graphicFrameLocks noChangeAspect="1"/>
          </p:cNvGraphicFramePr>
          <p:nvPr/>
        </p:nvGraphicFramePr>
        <p:xfrm>
          <a:off x="7239000" y="2667000"/>
          <a:ext cx="13430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Формула" r:id="rId19" imgW="698197" imgH="393529" progId="Equation.3">
                  <p:embed/>
                </p:oleObj>
              </mc:Choice>
              <mc:Fallback>
                <p:oleObj name="Формула" r:id="rId19" imgW="69819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667000"/>
                        <a:ext cx="13430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3" name="Object 119"/>
          <p:cNvGraphicFramePr>
            <a:graphicFrameLocks noChangeAspect="1"/>
          </p:cNvGraphicFramePr>
          <p:nvPr/>
        </p:nvGraphicFramePr>
        <p:xfrm>
          <a:off x="7281863" y="3352800"/>
          <a:ext cx="134143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Формула" r:id="rId21" imgW="698197" imgH="393529" progId="Equation.3">
                  <p:embed/>
                </p:oleObj>
              </mc:Choice>
              <mc:Fallback>
                <p:oleObj name="Формула" r:id="rId21" imgW="69819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863" y="3352800"/>
                        <a:ext cx="1341437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4" name="Object 120"/>
          <p:cNvGraphicFramePr>
            <a:graphicFrameLocks noChangeAspect="1"/>
          </p:cNvGraphicFramePr>
          <p:nvPr/>
        </p:nvGraphicFramePr>
        <p:xfrm>
          <a:off x="7391400" y="4191000"/>
          <a:ext cx="11223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Формула" r:id="rId23" imgW="583947" imgH="393529" progId="Equation.3">
                  <p:embed/>
                </p:oleObj>
              </mc:Choice>
              <mc:Fallback>
                <p:oleObj name="Формула" r:id="rId23" imgW="5839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191000"/>
                        <a:ext cx="1122363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5" name="Object 121"/>
          <p:cNvGraphicFramePr>
            <a:graphicFrameLocks noChangeAspect="1"/>
          </p:cNvGraphicFramePr>
          <p:nvPr/>
        </p:nvGraphicFramePr>
        <p:xfrm>
          <a:off x="7315200" y="4876800"/>
          <a:ext cx="134143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Формула" r:id="rId25" imgW="698197" imgH="444307" progId="Equation.3">
                  <p:embed/>
                </p:oleObj>
              </mc:Choice>
              <mc:Fallback>
                <p:oleObj name="Формула" r:id="rId25" imgW="698197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876800"/>
                        <a:ext cx="1341438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" name="Object 122"/>
          <p:cNvGraphicFramePr>
            <a:graphicFrameLocks noChangeAspect="1"/>
          </p:cNvGraphicFramePr>
          <p:nvPr/>
        </p:nvGraphicFramePr>
        <p:xfrm>
          <a:off x="7315200" y="5791200"/>
          <a:ext cx="131603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Формула" r:id="rId27" imgW="685800" imgH="431640" progId="Equation.3">
                  <p:embed/>
                </p:oleObj>
              </mc:Choice>
              <mc:Fallback>
                <p:oleObj name="Формула" r:id="rId27" imgW="685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791200"/>
                        <a:ext cx="1316038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7" name="Freeform 123"/>
          <p:cNvSpPr>
            <a:spLocks/>
          </p:cNvSpPr>
          <p:nvPr/>
        </p:nvSpPr>
        <p:spPr bwMode="auto">
          <a:xfrm>
            <a:off x="914400" y="5257800"/>
            <a:ext cx="152400" cy="609600"/>
          </a:xfrm>
          <a:custGeom>
            <a:avLst/>
            <a:gdLst>
              <a:gd name="T0" fmla="*/ 0 w 96"/>
              <a:gd name="T1" fmla="*/ 0 h 384"/>
              <a:gd name="T2" fmla="*/ 152400 w 96"/>
              <a:gd name="T3" fmla="*/ 304800 h 384"/>
              <a:gd name="T4" fmla="*/ 25400 w 96"/>
              <a:gd name="T5" fmla="*/ 60960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384">
                <a:moveTo>
                  <a:pt x="0" y="0"/>
                </a:moveTo>
                <a:lnTo>
                  <a:pt x="96" y="192"/>
                </a:lnTo>
                <a:lnTo>
                  <a:pt x="16" y="384"/>
                </a:lnTo>
              </a:path>
            </a:pathLst>
          </a:custGeom>
          <a:noFill/>
          <a:ln w="28575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63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6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6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833 0 L -0.11666 0 " pathEditMode="relative" ptsTypes="AAA">
                                      <p:cBhvr>
                                        <p:cTn id="210" dur="2000" fill="hold"/>
                                        <p:tgtEl>
                                          <p:spTgt spid="6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833 0 L -0.11666 0 " pathEditMode="relative" ptsTypes="AAA">
                                      <p:cBhvr>
                                        <p:cTn id="215" dur="2000" fill="hold"/>
                                        <p:tgtEl>
                                          <p:spTgt spid="6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833 0 L -0.11666 0 " pathEditMode="relative" ptsTypes="AAA">
                                      <p:cBhvr>
                                        <p:cTn id="217" dur="2000" fill="hold"/>
                                        <p:tgtEl>
                                          <p:spTgt spid="6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833 0 L -0.11666 0 " pathEditMode="relative" ptsTypes="AAA">
                                      <p:cBhvr>
                                        <p:cTn id="219" dur="2000" fill="hold"/>
                                        <p:tgtEl>
                                          <p:spTgt spid="6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833 0 L -0.11666 0 " pathEditMode="relative" ptsTypes="AAA">
                                      <p:cBhvr>
                                        <p:cTn id="221" dur="2000" fill="hold"/>
                                        <p:tgtEl>
                                          <p:spTgt spid="6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6" grpId="1" animBg="1"/>
      <p:bldP spid="6204" grpId="0"/>
      <p:bldP spid="6214" grpId="0" animBg="1"/>
      <p:bldP spid="6214" grpId="1" animBg="1"/>
      <p:bldP spid="6252" grpId="0"/>
      <p:bldP spid="6252" grpId="1"/>
      <p:bldP spid="6253" grpId="0"/>
      <p:bldP spid="6253" grpId="1"/>
      <p:bldP spid="6254" grpId="0"/>
      <p:bldP spid="6254" grpId="1"/>
      <p:bldP spid="6257" grpId="0"/>
      <p:bldP spid="6261" grpId="0"/>
      <p:bldP spid="6261" grpId="1"/>
      <p:bldP spid="6267" grpId="0" animBg="1"/>
      <p:bldP spid="626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5100" y="1841500"/>
            <a:ext cx="876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000"/>
              <a:t>                                                                                 Одна из них </a:t>
            </a:r>
          </a:p>
          <a:p>
            <a:r>
              <a:rPr lang="ru-RU" sz="2000"/>
              <a:t>                                                спроектируется в точку: А</a:t>
            </a:r>
            <a:r>
              <a:rPr lang="en-US" sz="2000"/>
              <a:t>C</a:t>
            </a:r>
            <a:r>
              <a:rPr lang="ru-RU" sz="2000"/>
              <a:t> в точку N, </a:t>
            </a:r>
          </a:p>
          <a:p>
            <a:r>
              <a:rPr lang="ru-RU" sz="2000"/>
              <a:t>                                                а прямая </a:t>
            </a:r>
            <a:r>
              <a:rPr lang="en-US" sz="2000"/>
              <a:t>BD</a:t>
            </a:r>
            <a:r>
              <a:rPr lang="ru-RU" sz="2000"/>
              <a:t> в прямую </a:t>
            </a:r>
            <a:r>
              <a:rPr lang="en-US" sz="2000"/>
              <a:t>BD</a:t>
            </a:r>
            <a:r>
              <a:rPr lang="ru-RU" sz="2000"/>
              <a:t>, т.к.  она лежит</a:t>
            </a:r>
          </a:p>
          <a:p>
            <a:r>
              <a:rPr lang="ru-RU" sz="2000"/>
              <a:t>                                                в плоскости проекции. </a:t>
            </a:r>
            <a:endParaRPr lang="ru-RU" sz="2000" b="1"/>
          </a:p>
        </p:txBody>
      </p:sp>
      <p:sp>
        <p:nvSpPr>
          <p:cNvPr id="2051" name="Text Box 24"/>
          <p:cNvSpPr txBox="1">
            <a:spLocks noChangeArrowheads="1"/>
          </p:cNvSpPr>
          <p:nvPr/>
        </p:nvSpPr>
        <p:spPr bwMode="auto">
          <a:xfrm>
            <a:off x="304800" y="123825"/>
            <a:ext cx="8445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    </a:t>
            </a:r>
            <a:r>
              <a:rPr lang="ru-RU" sz="2000"/>
              <a:t> В правильной треугольной пирамиде сторона основания равна </a:t>
            </a:r>
          </a:p>
          <a:p>
            <a:pPr eaLnBrk="1" hangingPunct="1"/>
            <a:r>
              <a:rPr lang="ru-RU" sz="2000"/>
              <a:t>3    , а высота 4. Найдите расстояние от бокового ребра до противолежащей стороны основания. </a:t>
            </a:r>
          </a:p>
        </p:txBody>
      </p:sp>
      <p:sp>
        <p:nvSpPr>
          <p:cNvPr id="5145" name="Freeform 25"/>
          <p:cNvSpPr>
            <a:spLocks/>
          </p:cNvSpPr>
          <p:nvPr/>
        </p:nvSpPr>
        <p:spPr bwMode="auto">
          <a:xfrm>
            <a:off x="787400" y="2628900"/>
            <a:ext cx="3467100" cy="3048000"/>
          </a:xfrm>
          <a:custGeom>
            <a:avLst/>
            <a:gdLst>
              <a:gd name="T0" fmla="*/ 3467100 w 2184"/>
              <a:gd name="T1" fmla="*/ 2082800 h 1920"/>
              <a:gd name="T2" fmla="*/ 1181100 w 2184"/>
              <a:gd name="T3" fmla="*/ 0 h 1920"/>
              <a:gd name="T4" fmla="*/ 0 w 2184"/>
              <a:gd name="T5" fmla="*/ 3048000 h 19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4" h="1920">
                <a:moveTo>
                  <a:pt x="2184" y="1312"/>
                </a:moveTo>
                <a:lnTo>
                  <a:pt x="744" y="0"/>
                </a:lnTo>
                <a:lnTo>
                  <a:pt x="0" y="1920"/>
                </a:lnTo>
              </a:path>
            </a:pathLst>
          </a:custGeom>
          <a:gradFill rotWithShape="1">
            <a:gsLst>
              <a:gs pos="0">
                <a:schemeClr val="bg1">
                  <a:alpha val="26999"/>
                </a:schemeClr>
              </a:gs>
              <a:gs pos="100000">
                <a:srgbClr val="FF0066">
                  <a:alpha val="31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Freeform 26"/>
          <p:cNvSpPr>
            <a:spLocks/>
          </p:cNvSpPr>
          <p:nvPr/>
        </p:nvSpPr>
        <p:spPr bwMode="auto">
          <a:xfrm>
            <a:off x="1295400" y="2628900"/>
            <a:ext cx="2984500" cy="3860800"/>
          </a:xfrm>
          <a:custGeom>
            <a:avLst/>
            <a:gdLst>
              <a:gd name="T0" fmla="*/ 673100 w 1880"/>
              <a:gd name="T1" fmla="*/ 0 h 2432"/>
              <a:gd name="T2" fmla="*/ 2984500 w 1880"/>
              <a:gd name="T3" fmla="*/ 2095500 h 2432"/>
              <a:gd name="T4" fmla="*/ 0 w 1880"/>
              <a:gd name="T5" fmla="*/ 3860800 h 2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80" h="2432">
                <a:moveTo>
                  <a:pt x="424" y="0"/>
                </a:moveTo>
                <a:lnTo>
                  <a:pt x="1880" y="1320"/>
                </a:lnTo>
                <a:lnTo>
                  <a:pt x="0" y="2432"/>
                </a:lnTo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53998"/>
                      </a:schemeClr>
                    </a:gs>
                    <a:gs pos="100000">
                      <a:srgbClr val="99FF99">
                        <a:alpha val="60001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1498600" y="2422525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4064000" y="4368800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056" name="Freeform 29"/>
          <p:cNvSpPr>
            <a:spLocks/>
          </p:cNvSpPr>
          <p:nvPr/>
        </p:nvSpPr>
        <p:spPr bwMode="auto">
          <a:xfrm>
            <a:off x="431800" y="4711700"/>
            <a:ext cx="3835400" cy="114300"/>
          </a:xfrm>
          <a:custGeom>
            <a:avLst/>
            <a:gdLst>
              <a:gd name="T0" fmla="*/ 3835400 w 2416"/>
              <a:gd name="T1" fmla="*/ 0 h 72"/>
              <a:gd name="T2" fmla="*/ 0 w 2416"/>
              <a:gd name="T3" fmla="*/ 114300 h 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16" h="72">
                <a:moveTo>
                  <a:pt x="2416" y="0"/>
                </a:moveTo>
                <a:lnTo>
                  <a:pt x="0" y="7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0" y="4394200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1168400" y="6350000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059" name="Freeform 32"/>
          <p:cNvSpPr>
            <a:spLocks/>
          </p:cNvSpPr>
          <p:nvPr/>
        </p:nvSpPr>
        <p:spPr bwMode="auto">
          <a:xfrm>
            <a:off x="381000" y="2603500"/>
            <a:ext cx="1600200" cy="3898900"/>
          </a:xfrm>
          <a:custGeom>
            <a:avLst/>
            <a:gdLst>
              <a:gd name="T0" fmla="*/ 0 w 1008"/>
              <a:gd name="T1" fmla="*/ 2235200 h 2456"/>
              <a:gd name="T2" fmla="*/ 901700 w 1008"/>
              <a:gd name="T3" fmla="*/ 3898900 h 2456"/>
              <a:gd name="T4" fmla="*/ 1600200 w 1008"/>
              <a:gd name="T5" fmla="*/ 0 h 2456"/>
              <a:gd name="T6" fmla="*/ 0 w 1008"/>
              <a:gd name="T7" fmla="*/ 2235200 h 24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8" h="2456">
                <a:moveTo>
                  <a:pt x="0" y="1408"/>
                </a:moveTo>
                <a:lnTo>
                  <a:pt x="568" y="2456"/>
                </a:lnTo>
                <a:lnTo>
                  <a:pt x="1008" y="0"/>
                </a:lnTo>
                <a:lnTo>
                  <a:pt x="0" y="1408"/>
                </a:lnTo>
                <a:close/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35001"/>
                      </a:schemeClr>
                    </a:gs>
                    <a:gs pos="100000">
                      <a:srgbClr val="99FF99">
                        <a:alpha val="35001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153" name="Group 33"/>
          <p:cNvGrpSpPr>
            <a:grpSpLocks/>
          </p:cNvGrpSpPr>
          <p:nvPr/>
        </p:nvGrpSpPr>
        <p:grpSpPr bwMode="auto">
          <a:xfrm>
            <a:off x="676275" y="2667000"/>
            <a:ext cx="1279525" cy="2895600"/>
            <a:chOff x="442" y="1488"/>
            <a:chExt cx="806" cy="1824"/>
          </a:xfrm>
        </p:grpSpPr>
        <p:sp>
          <p:nvSpPr>
            <p:cNvPr id="2109" name="Line 34"/>
            <p:cNvSpPr>
              <a:spLocks noChangeShapeType="1"/>
            </p:cNvSpPr>
            <p:nvPr/>
          </p:nvSpPr>
          <p:spPr bwMode="auto">
            <a:xfrm flipH="1">
              <a:off x="528" y="1488"/>
              <a:ext cx="7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10" name="Freeform 35"/>
            <p:cNvSpPr>
              <a:spLocks/>
            </p:cNvSpPr>
            <p:nvPr/>
          </p:nvSpPr>
          <p:spPr bwMode="auto">
            <a:xfrm>
              <a:off x="442" y="3054"/>
              <a:ext cx="144" cy="144"/>
            </a:xfrm>
            <a:custGeom>
              <a:avLst/>
              <a:gdLst>
                <a:gd name="T0" fmla="*/ 144 w 144"/>
                <a:gd name="T1" fmla="*/ 144 h 144"/>
                <a:gd name="T2" fmla="*/ 48 w 144"/>
                <a:gd name="T3" fmla="*/ 0 h 144"/>
                <a:gd name="T4" fmla="*/ 0 w 144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144">
                  <a:moveTo>
                    <a:pt x="144" y="144"/>
                  </a:moveTo>
                  <a:lnTo>
                    <a:pt x="48" y="0"/>
                  </a:lnTo>
                  <a:lnTo>
                    <a:pt x="0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56" name="Freeform 36"/>
          <p:cNvSpPr>
            <a:spLocks/>
          </p:cNvSpPr>
          <p:nvPr/>
        </p:nvSpPr>
        <p:spPr bwMode="auto">
          <a:xfrm>
            <a:off x="1965325" y="2625725"/>
            <a:ext cx="2311400" cy="2098675"/>
          </a:xfrm>
          <a:custGeom>
            <a:avLst/>
            <a:gdLst>
              <a:gd name="T0" fmla="*/ 0 w 1456"/>
              <a:gd name="T1" fmla="*/ 0 h 1322"/>
              <a:gd name="T2" fmla="*/ 2311400 w 1456"/>
              <a:gd name="T3" fmla="*/ 2098675 h 132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56" h="1322">
                <a:moveTo>
                  <a:pt x="0" y="0"/>
                </a:moveTo>
                <a:lnTo>
                  <a:pt x="1456" y="1322"/>
                </a:lnTo>
              </a:path>
            </a:pathLst>
          </a:custGeom>
          <a:noFill/>
          <a:ln w="19050" cmpd="sng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2" name="Freeform 37"/>
          <p:cNvSpPr>
            <a:spLocks/>
          </p:cNvSpPr>
          <p:nvPr/>
        </p:nvSpPr>
        <p:spPr bwMode="auto">
          <a:xfrm>
            <a:off x="368300" y="4813300"/>
            <a:ext cx="889000" cy="1676400"/>
          </a:xfrm>
          <a:custGeom>
            <a:avLst/>
            <a:gdLst>
              <a:gd name="T0" fmla="*/ 0 w 560"/>
              <a:gd name="T1" fmla="*/ 0 h 1056"/>
              <a:gd name="T2" fmla="*/ 876300 w 560"/>
              <a:gd name="T3" fmla="*/ 1651000 h 1056"/>
              <a:gd name="T4" fmla="*/ 889000 w 560"/>
              <a:gd name="T5" fmla="*/ 1676400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0" h="1056">
                <a:moveTo>
                  <a:pt x="0" y="0"/>
                </a:moveTo>
                <a:lnTo>
                  <a:pt x="552" y="1040"/>
                </a:lnTo>
                <a:lnTo>
                  <a:pt x="560" y="1056"/>
                </a:lnTo>
              </a:path>
            </a:pathLst>
          </a:custGeom>
          <a:noFill/>
          <a:ln w="19050" cmpd="sng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2438400" y="1219200"/>
            <a:ext cx="647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000"/>
              <a:t>Построим плоскость, перпендикулярную прямой АС.</a:t>
            </a:r>
            <a:endParaRPr lang="ru-RU" sz="2000" b="1"/>
          </a:p>
        </p:txBody>
      </p:sp>
      <p:grpSp>
        <p:nvGrpSpPr>
          <p:cNvPr id="5159" name="Group 39"/>
          <p:cNvGrpSpPr>
            <a:grpSpLocks/>
          </p:cNvGrpSpPr>
          <p:nvPr/>
        </p:nvGrpSpPr>
        <p:grpSpPr bwMode="auto">
          <a:xfrm>
            <a:off x="292100" y="1524000"/>
            <a:ext cx="8767763" cy="396875"/>
            <a:chOff x="2304" y="904"/>
            <a:chExt cx="5523" cy="250"/>
          </a:xfrm>
        </p:grpSpPr>
        <p:sp>
          <p:nvSpPr>
            <p:cNvPr id="2106" name="Rectangle 40"/>
            <p:cNvSpPr>
              <a:spLocks noChangeArrowheads="1"/>
            </p:cNvSpPr>
            <p:nvPr/>
          </p:nvSpPr>
          <p:spPr bwMode="auto">
            <a:xfrm>
              <a:off x="2400" y="904"/>
              <a:ext cx="5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/>
                <a:t>АВС и    </a:t>
              </a:r>
              <a:r>
                <a:rPr lang="en-US" sz="2000"/>
                <a:t>ADC</a:t>
              </a:r>
              <a:r>
                <a:rPr lang="ru-RU" sz="2000"/>
                <a:t> – равнобедренные, значит, высота является и медианой.</a:t>
              </a:r>
            </a:p>
          </p:txBody>
        </p:sp>
        <p:graphicFrame>
          <p:nvGraphicFramePr>
            <p:cNvPr id="2107" name="Object 41"/>
            <p:cNvGraphicFramePr>
              <a:graphicFrameLocks noChangeAspect="1"/>
            </p:cNvGraphicFramePr>
            <p:nvPr/>
          </p:nvGraphicFramePr>
          <p:xfrm>
            <a:off x="2304" y="928"/>
            <a:ext cx="166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Формула" r:id="rId3" imgW="139579" imgH="164957" progId="Equation.3">
                    <p:embed/>
                  </p:oleObj>
                </mc:Choice>
                <mc:Fallback>
                  <p:oleObj name="Формула" r:id="rId3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928"/>
                          <a:ext cx="166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08" name="Object 42"/>
            <p:cNvGraphicFramePr>
              <a:graphicFrameLocks noChangeAspect="1"/>
            </p:cNvGraphicFramePr>
            <p:nvPr/>
          </p:nvGraphicFramePr>
          <p:xfrm>
            <a:off x="2944" y="928"/>
            <a:ext cx="166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Формула" r:id="rId5" imgW="139579" imgH="164957" progId="Equation.3">
                    <p:embed/>
                  </p:oleObj>
                </mc:Choice>
                <mc:Fallback>
                  <p:oleObj name="Формула" r:id="rId5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4" y="928"/>
                          <a:ext cx="166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63" name="Group 43"/>
          <p:cNvGrpSpPr>
            <a:grpSpLocks/>
          </p:cNvGrpSpPr>
          <p:nvPr/>
        </p:nvGrpSpPr>
        <p:grpSpPr bwMode="auto">
          <a:xfrm>
            <a:off x="355600" y="4724400"/>
            <a:ext cx="3886200" cy="1447800"/>
            <a:chOff x="240" y="2784"/>
            <a:chExt cx="2448" cy="912"/>
          </a:xfrm>
        </p:grpSpPr>
        <p:grpSp>
          <p:nvGrpSpPr>
            <p:cNvPr id="2100" name="Group 44"/>
            <p:cNvGrpSpPr>
              <a:grpSpLocks/>
            </p:cNvGrpSpPr>
            <p:nvPr/>
          </p:nvGrpSpPr>
          <p:grpSpPr bwMode="auto">
            <a:xfrm>
              <a:off x="240" y="2784"/>
              <a:ext cx="2448" cy="730"/>
              <a:chOff x="240" y="2784"/>
              <a:chExt cx="2448" cy="730"/>
            </a:xfrm>
          </p:grpSpPr>
          <p:sp>
            <p:nvSpPr>
              <p:cNvPr id="2103" name="Line 45"/>
              <p:cNvSpPr>
                <a:spLocks noChangeShapeType="1"/>
              </p:cNvSpPr>
              <p:nvPr/>
            </p:nvSpPr>
            <p:spPr bwMode="auto">
              <a:xfrm flipH="1">
                <a:off x="528" y="2784"/>
                <a:ext cx="216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4" name="Freeform 46"/>
              <p:cNvSpPr>
                <a:spLocks/>
              </p:cNvSpPr>
              <p:nvPr/>
            </p:nvSpPr>
            <p:spPr bwMode="auto">
              <a:xfrm>
                <a:off x="616" y="3312"/>
                <a:ext cx="152" cy="192"/>
              </a:xfrm>
              <a:custGeom>
                <a:avLst/>
                <a:gdLst>
                  <a:gd name="T0" fmla="*/ 88 w 152"/>
                  <a:gd name="T1" fmla="*/ 0 h 192"/>
                  <a:gd name="T2" fmla="*/ 152 w 152"/>
                  <a:gd name="T3" fmla="*/ 136 h 192"/>
                  <a:gd name="T4" fmla="*/ 0 w 152"/>
                  <a:gd name="T5" fmla="*/ 192 h 1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2" h="192">
                    <a:moveTo>
                      <a:pt x="88" y="0"/>
                    </a:moveTo>
                    <a:lnTo>
                      <a:pt x="152" y="136"/>
                    </a:lnTo>
                    <a:lnTo>
                      <a:pt x="0" y="19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7" name="Text Box 47"/>
              <p:cNvSpPr txBox="1">
                <a:spLocks noChangeArrowheads="1"/>
              </p:cNvSpPr>
              <p:nvPr/>
            </p:nvSpPr>
            <p:spPr bwMode="auto">
              <a:xfrm>
                <a:off x="240" y="3264"/>
                <a:ext cx="38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0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N</a:t>
                </a:r>
                <a:endPara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2101" name="Line 48"/>
            <p:cNvSpPr>
              <a:spLocks noChangeShapeType="1"/>
            </p:cNvSpPr>
            <p:nvPr/>
          </p:nvSpPr>
          <p:spPr bwMode="auto">
            <a:xfrm flipH="1">
              <a:off x="288" y="302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02" name="Line 49"/>
            <p:cNvSpPr>
              <a:spLocks noChangeShapeType="1"/>
            </p:cNvSpPr>
            <p:nvPr/>
          </p:nvSpPr>
          <p:spPr bwMode="auto">
            <a:xfrm flipH="1">
              <a:off x="600" y="3648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228600" y="1828800"/>
            <a:ext cx="883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000"/>
              <a:t>Спроектируем на плоскость </a:t>
            </a:r>
            <a:r>
              <a:rPr lang="en-US" sz="2000"/>
              <a:t>BDN</a:t>
            </a:r>
            <a:r>
              <a:rPr lang="ru-RU" sz="2000"/>
              <a:t> обе прямые. </a:t>
            </a:r>
            <a:endParaRPr lang="ru-RU" sz="2000" b="1"/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4470400" y="3006725"/>
            <a:ext cx="46228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000"/>
              <a:t>А общий перпендикуляр, т.к. он  параллелен плоскости проекции, спроектируется на нее в натуральную величину. Поэтому расстояние от проекции одной прямой до проекции другой прямой и будет равно длине общего перпендикуляра, т.е. искомому расстоянию. </a:t>
            </a:r>
          </a:p>
        </p:txBody>
      </p:sp>
      <p:grpSp>
        <p:nvGrpSpPr>
          <p:cNvPr id="5172" name="Group 52"/>
          <p:cNvGrpSpPr>
            <a:grpSpLocks/>
          </p:cNvGrpSpPr>
          <p:nvPr/>
        </p:nvGrpSpPr>
        <p:grpSpPr bwMode="auto">
          <a:xfrm>
            <a:off x="1930400" y="2590800"/>
            <a:ext cx="2374900" cy="2171700"/>
            <a:chOff x="1232" y="1440"/>
            <a:chExt cx="1496" cy="1368"/>
          </a:xfrm>
        </p:grpSpPr>
        <p:sp>
          <p:nvSpPr>
            <p:cNvPr id="2098" name="Oval 53"/>
            <p:cNvSpPr>
              <a:spLocks noChangeArrowheads="1"/>
            </p:cNvSpPr>
            <p:nvPr/>
          </p:nvSpPr>
          <p:spPr bwMode="auto">
            <a:xfrm>
              <a:off x="2680" y="2760"/>
              <a:ext cx="48" cy="4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Oval 54"/>
            <p:cNvSpPr>
              <a:spLocks noChangeArrowheads="1"/>
            </p:cNvSpPr>
            <p:nvPr/>
          </p:nvSpPr>
          <p:spPr bwMode="auto">
            <a:xfrm>
              <a:off x="1232" y="1440"/>
              <a:ext cx="48" cy="4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75" name="Group 55"/>
          <p:cNvGrpSpPr>
            <a:grpSpLocks/>
          </p:cNvGrpSpPr>
          <p:nvPr/>
        </p:nvGrpSpPr>
        <p:grpSpPr bwMode="auto">
          <a:xfrm>
            <a:off x="800100" y="3108325"/>
            <a:ext cx="2489200" cy="2517775"/>
            <a:chOff x="504" y="1958"/>
            <a:chExt cx="1568" cy="1586"/>
          </a:xfrm>
        </p:grpSpPr>
        <p:sp>
          <p:nvSpPr>
            <p:cNvPr id="5176" name="Text Box 56"/>
            <p:cNvSpPr txBox="1">
              <a:spLocks noChangeArrowheads="1"/>
            </p:cNvSpPr>
            <p:nvPr/>
          </p:nvSpPr>
          <p:spPr bwMode="auto">
            <a:xfrm>
              <a:off x="1692" y="1958"/>
              <a:ext cx="3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K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096" name="Freeform 57"/>
            <p:cNvSpPr>
              <a:spLocks/>
            </p:cNvSpPr>
            <p:nvPr/>
          </p:nvSpPr>
          <p:spPr bwMode="auto">
            <a:xfrm rot="-8421507">
              <a:off x="1620" y="2086"/>
              <a:ext cx="120" cy="128"/>
            </a:xfrm>
            <a:custGeom>
              <a:avLst/>
              <a:gdLst>
                <a:gd name="T0" fmla="*/ 0 w 120"/>
                <a:gd name="T1" fmla="*/ 16 h 128"/>
                <a:gd name="T2" fmla="*/ 120 w 120"/>
                <a:gd name="T3" fmla="*/ 0 h 128"/>
                <a:gd name="T4" fmla="*/ 112 w 120"/>
                <a:gd name="T5" fmla="*/ 128 h 1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128">
                  <a:moveTo>
                    <a:pt x="0" y="16"/>
                  </a:moveTo>
                  <a:lnTo>
                    <a:pt x="120" y="0"/>
                  </a:lnTo>
                  <a:lnTo>
                    <a:pt x="112" y="12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97" name="Freeform 58"/>
            <p:cNvSpPr>
              <a:spLocks/>
            </p:cNvSpPr>
            <p:nvPr/>
          </p:nvSpPr>
          <p:spPr bwMode="auto">
            <a:xfrm>
              <a:off x="504" y="2160"/>
              <a:ext cx="1264" cy="1384"/>
            </a:xfrm>
            <a:custGeom>
              <a:avLst/>
              <a:gdLst>
                <a:gd name="T0" fmla="*/ 1264 w 1264"/>
                <a:gd name="T1" fmla="*/ 0 h 1384"/>
                <a:gd name="T2" fmla="*/ 0 w 1264"/>
                <a:gd name="T3" fmla="*/ 1384 h 13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64" h="1384">
                  <a:moveTo>
                    <a:pt x="1264" y="0"/>
                  </a:moveTo>
                  <a:lnTo>
                    <a:pt x="0" y="1384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762000" y="55753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71" name="Group 60"/>
          <p:cNvGrpSpPr>
            <a:grpSpLocks/>
          </p:cNvGrpSpPr>
          <p:nvPr/>
        </p:nvGrpSpPr>
        <p:grpSpPr bwMode="auto">
          <a:xfrm>
            <a:off x="571500" y="444500"/>
            <a:ext cx="334963" cy="366713"/>
            <a:chOff x="312" y="280"/>
            <a:chExt cx="211" cy="231"/>
          </a:xfrm>
        </p:grpSpPr>
        <p:sp>
          <p:nvSpPr>
            <p:cNvPr id="5181" name="Rectangle 61"/>
            <p:cNvSpPr>
              <a:spLocks noChangeArrowheads="1"/>
            </p:cNvSpPr>
            <p:nvPr/>
          </p:nvSpPr>
          <p:spPr bwMode="auto">
            <a:xfrm>
              <a:off x="327" y="2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  <p:sp>
          <p:nvSpPr>
            <p:cNvPr id="2091" name="Line 62"/>
            <p:cNvSpPr>
              <a:spLocks noChangeShapeType="1"/>
            </p:cNvSpPr>
            <p:nvPr/>
          </p:nvSpPr>
          <p:spPr bwMode="auto">
            <a:xfrm rot="21456844" flipV="1">
              <a:off x="312" y="407"/>
              <a:ext cx="15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92" name="Line 63"/>
            <p:cNvSpPr>
              <a:spLocks noChangeShapeType="1"/>
            </p:cNvSpPr>
            <p:nvPr/>
          </p:nvSpPr>
          <p:spPr bwMode="auto">
            <a:xfrm rot="-143156">
              <a:off x="328" y="409"/>
              <a:ext cx="23" cy="4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93" name="Line 64"/>
            <p:cNvSpPr>
              <a:spLocks noChangeShapeType="1"/>
            </p:cNvSpPr>
            <p:nvPr/>
          </p:nvSpPr>
          <p:spPr bwMode="auto">
            <a:xfrm rot="21456844" flipV="1">
              <a:off x="352" y="312"/>
              <a:ext cx="3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94" name="Freeform 65"/>
            <p:cNvSpPr>
              <a:spLocks/>
            </p:cNvSpPr>
            <p:nvPr/>
          </p:nvSpPr>
          <p:spPr bwMode="auto">
            <a:xfrm>
              <a:off x="377" y="311"/>
              <a:ext cx="103" cy="1"/>
            </a:xfrm>
            <a:custGeom>
              <a:avLst/>
              <a:gdLst>
                <a:gd name="T0" fmla="*/ 0 w 103"/>
                <a:gd name="T1" fmla="*/ 0 h 1"/>
                <a:gd name="T2" fmla="*/ 103 w 103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3" h="1">
                  <a:moveTo>
                    <a:pt x="0" y="0"/>
                  </a:moveTo>
                  <a:lnTo>
                    <a:pt x="103" y="1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86" name="Rectangle 66"/>
          <p:cNvSpPr>
            <a:spLocks noChangeArrowheads="1"/>
          </p:cNvSpPr>
          <p:nvPr/>
        </p:nvSpPr>
        <p:spPr bwMode="auto">
          <a:xfrm>
            <a:off x="1600200" y="6402388"/>
            <a:ext cx="723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/>
              <a:t>Кстати</a:t>
            </a:r>
            <a:r>
              <a:rPr lang="en-US"/>
              <a:t>,</a:t>
            </a:r>
            <a:r>
              <a:rPr lang="ru-RU"/>
              <a:t> в этой задаче получился именно общий перпендикуляр. </a:t>
            </a:r>
          </a:p>
        </p:txBody>
      </p:sp>
      <p:sp>
        <p:nvSpPr>
          <p:cNvPr id="5187" name="Freeform 67"/>
          <p:cNvSpPr>
            <a:spLocks/>
          </p:cNvSpPr>
          <p:nvPr/>
        </p:nvSpPr>
        <p:spPr bwMode="auto">
          <a:xfrm>
            <a:off x="381000" y="4876800"/>
            <a:ext cx="863600" cy="1612900"/>
          </a:xfrm>
          <a:custGeom>
            <a:avLst/>
            <a:gdLst>
              <a:gd name="T0" fmla="*/ 0 w 544"/>
              <a:gd name="T1" fmla="*/ 0 h 1016"/>
              <a:gd name="T2" fmla="*/ 203200 w 544"/>
              <a:gd name="T3" fmla="*/ 889000 h 1016"/>
              <a:gd name="T4" fmla="*/ 863600 w 544"/>
              <a:gd name="T5" fmla="*/ 1612900 h 10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4" h="1016">
                <a:moveTo>
                  <a:pt x="0" y="0"/>
                </a:moveTo>
                <a:cubicBezTo>
                  <a:pt x="20" y="93"/>
                  <a:pt x="37" y="391"/>
                  <a:pt x="128" y="560"/>
                </a:cubicBezTo>
                <a:cubicBezTo>
                  <a:pt x="219" y="729"/>
                  <a:pt x="457" y="921"/>
                  <a:pt x="544" y="10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074" name="Group 69"/>
          <p:cNvGrpSpPr>
            <a:grpSpLocks/>
          </p:cNvGrpSpPr>
          <p:nvPr/>
        </p:nvGrpSpPr>
        <p:grpSpPr bwMode="auto">
          <a:xfrm>
            <a:off x="2590800" y="5562600"/>
            <a:ext cx="576263" cy="366713"/>
            <a:chOff x="1528" y="3888"/>
            <a:chExt cx="363" cy="231"/>
          </a:xfrm>
        </p:grpSpPr>
        <p:grpSp>
          <p:nvGrpSpPr>
            <p:cNvPr id="2083" name="Group 70"/>
            <p:cNvGrpSpPr>
              <a:grpSpLocks/>
            </p:cNvGrpSpPr>
            <p:nvPr/>
          </p:nvGrpSpPr>
          <p:grpSpPr bwMode="auto">
            <a:xfrm>
              <a:off x="1680" y="3888"/>
              <a:ext cx="211" cy="231"/>
              <a:chOff x="2340" y="3600"/>
              <a:chExt cx="211" cy="231"/>
            </a:xfrm>
          </p:grpSpPr>
          <p:sp>
            <p:nvSpPr>
              <p:cNvPr id="5191" name="Rectangle 71"/>
              <p:cNvSpPr>
                <a:spLocks noChangeArrowheads="1"/>
              </p:cNvSpPr>
              <p:nvPr/>
            </p:nvSpPr>
            <p:spPr bwMode="auto">
              <a:xfrm>
                <a:off x="2355" y="36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endPara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086" name="Line 72"/>
              <p:cNvSpPr>
                <a:spLocks noChangeShapeType="1"/>
              </p:cNvSpPr>
              <p:nvPr/>
            </p:nvSpPr>
            <p:spPr bwMode="auto">
              <a:xfrm rot="21456844" flipV="1">
                <a:off x="2340" y="3727"/>
                <a:ext cx="15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7" name="Line 73"/>
              <p:cNvSpPr>
                <a:spLocks noChangeShapeType="1"/>
              </p:cNvSpPr>
              <p:nvPr/>
            </p:nvSpPr>
            <p:spPr bwMode="auto">
              <a:xfrm rot="-143156">
                <a:off x="2356" y="3729"/>
                <a:ext cx="23" cy="4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8" name="Line 74"/>
              <p:cNvSpPr>
                <a:spLocks noChangeShapeType="1"/>
              </p:cNvSpPr>
              <p:nvPr/>
            </p:nvSpPr>
            <p:spPr bwMode="auto">
              <a:xfrm rot="21456844" flipV="1">
                <a:off x="2380" y="3632"/>
                <a:ext cx="30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9" name="Freeform 75"/>
              <p:cNvSpPr>
                <a:spLocks/>
              </p:cNvSpPr>
              <p:nvPr/>
            </p:nvSpPr>
            <p:spPr bwMode="auto">
              <a:xfrm>
                <a:off x="2405" y="3631"/>
                <a:ext cx="93" cy="1"/>
              </a:xfrm>
              <a:custGeom>
                <a:avLst/>
                <a:gdLst>
                  <a:gd name="T0" fmla="*/ 0 w 93"/>
                  <a:gd name="T1" fmla="*/ 0 h 1"/>
                  <a:gd name="T2" fmla="*/ 93 w 93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3" h="1">
                    <a:moveTo>
                      <a:pt x="0" y="0"/>
                    </a:moveTo>
                    <a:lnTo>
                      <a:pt x="93" y="1"/>
                    </a:lnTo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96" name="Rectangle 76"/>
            <p:cNvSpPr>
              <a:spLocks noChangeArrowheads="1"/>
            </p:cNvSpPr>
            <p:nvPr/>
          </p:nvSpPr>
          <p:spPr bwMode="auto">
            <a:xfrm>
              <a:off x="1528" y="388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5197" name="Group 77"/>
          <p:cNvGrpSpPr>
            <a:grpSpLocks/>
          </p:cNvGrpSpPr>
          <p:nvPr/>
        </p:nvGrpSpPr>
        <p:grpSpPr bwMode="auto">
          <a:xfrm>
            <a:off x="228600" y="5562600"/>
            <a:ext cx="576263" cy="366713"/>
            <a:chOff x="1528" y="3888"/>
            <a:chExt cx="363" cy="231"/>
          </a:xfrm>
        </p:grpSpPr>
        <p:grpSp>
          <p:nvGrpSpPr>
            <p:cNvPr id="2076" name="Group 78"/>
            <p:cNvGrpSpPr>
              <a:grpSpLocks/>
            </p:cNvGrpSpPr>
            <p:nvPr/>
          </p:nvGrpSpPr>
          <p:grpSpPr bwMode="auto">
            <a:xfrm>
              <a:off x="1680" y="3888"/>
              <a:ext cx="211" cy="231"/>
              <a:chOff x="2340" y="3600"/>
              <a:chExt cx="211" cy="231"/>
            </a:xfrm>
          </p:grpSpPr>
          <p:sp>
            <p:nvSpPr>
              <p:cNvPr id="5199" name="Rectangle 79"/>
              <p:cNvSpPr>
                <a:spLocks noChangeArrowheads="1"/>
              </p:cNvSpPr>
              <p:nvPr/>
            </p:nvSpPr>
            <p:spPr bwMode="auto">
              <a:xfrm>
                <a:off x="2355" y="36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endPara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079" name="Line 80"/>
              <p:cNvSpPr>
                <a:spLocks noChangeShapeType="1"/>
              </p:cNvSpPr>
              <p:nvPr/>
            </p:nvSpPr>
            <p:spPr bwMode="auto">
              <a:xfrm rot="21456844" flipV="1">
                <a:off x="2340" y="3727"/>
                <a:ext cx="15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0" name="Line 81"/>
              <p:cNvSpPr>
                <a:spLocks noChangeShapeType="1"/>
              </p:cNvSpPr>
              <p:nvPr/>
            </p:nvSpPr>
            <p:spPr bwMode="auto">
              <a:xfrm rot="-143156">
                <a:off x="2356" y="3729"/>
                <a:ext cx="23" cy="4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1" name="Line 82"/>
              <p:cNvSpPr>
                <a:spLocks noChangeShapeType="1"/>
              </p:cNvSpPr>
              <p:nvPr/>
            </p:nvSpPr>
            <p:spPr bwMode="auto">
              <a:xfrm rot="21456844" flipV="1">
                <a:off x="2380" y="3632"/>
                <a:ext cx="30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2" name="Freeform 83"/>
              <p:cNvSpPr>
                <a:spLocks/>
              </p:cNvSpPr>
              <p:nvPr/>
            </p:nvSpPr>
            <p:spPr bwMode="auto">
              <a:xfrm>
                <a:off x="2405" y="3631"/>
                <a:ext cx="93" cy="1"/>
              </a:xfrm>
              <a:custGeom>
                <a:avLst/>
                <a:gdLst>
                  <a:gd name="T0" fmla="*/ 0 w 93"/>
                  <a:gd name="T1" fmla="*/ 0 h 1"/>
                  <a:gd name="T2" fmla="*/ 93 w 93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3" h="1">
                    <a:moveTo>
                      <a:pt x="0" y="0"/>
                    </a:moveTo>
                    <a:lnTo>
                      <a:pt x="93" y="1"/>
                    </a:lnTo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04" name="Rectangle 84"/>
            <p:cNvSpPr>
              <a:spLocks noChangeArrowheads="1"/>
            </p:cNvSpPr>
            <p:nvPr/>
          </p:nvSpPr>
          <p:spPr bwMode="auto">
            <a:xfrm>
              <a:off x="1528" y="388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44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0.00642 0.01088 L -0.01545 0.02523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2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5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45" grpId="0" animBg="1"/>
      <p:bldP spid="5158" grpId="0"/>
      <p:bldP spid="5170" grpId="0"/>
      <p:bldP spid="5171" grpId="0"/>
      <p:bldP spid="5179" grpId="0" animBg="1"/>
      <p:bldP spid="5179" grpId="1" animBg="1"/>
      <p:bldP spid="5186" grpId="0"/>
      <p:bldP spid="51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 descr="Светлый диагональный 2"/>
          <p:cNvSpPr>
            <a:spLocks/>
          </p:cNvSpPr>
          <p:nvPr/>
        </p:nvSpPr>
        <p:spPr bwMode="auto">
          <a:xfrm>
            <a:off x="2633663" y="4011613"/>
            <a:ext cx="3441700" cy="1752600"/>
          </a:xfrm>
          <a:custGeom>
            <a:avLst/>
            <a:gdLst>
              <a:gd name="T0" fmla="*/ 495300 w 2168"/>
              <a:gd name="T1" fmla="*/ 1752600 h 1104"/>
              <a:gd name="T2" fmla="*/ 3441700 w 2168"/>
              <a:gd name="T3" fmla="*/ 0 h 1104"/>
              <a:gd name="T4" fmla="*/ 0 w 2168"/>
              <a:gd name="T5" fmla="*/ 927100 h 11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8" h="1104">
                <a:moveTo>
                  <a:pt x="312" y="1104"/>
                </a:moveTo>
                <a:lnTo>
                  <a:pt x="2168" y="0"/>
                </a:lnTo>
                <a:lnTo>
                  <a:pt x="0" y="584"/>
                </a:lnTo>
              </a:path>
            </a:pathLst>
          </a:custGeom>
          <a:pattFill prst="ltUpDiag">
            <a:fgClr>
              <a:srgbClr val="FF0000">
                <a:alpha val="43921"/>
              </a:srgbClr>
            </a:fgClr>
            <a:bgClr>
              <a:schemeClr val="bg1">
                <a:alpha val="43921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5" name="Freeform 24"/>
          <p:cNvSpPr>
            <a:spLocks/>
          </p:cNvSpPr>
          <p:nvPr/>
        </p:nvSpPr>
        <p:spPr bwMode="auto">
          <a:xfrm>
            <a:off x="3128963" y="1916113"/>
            <a:ext cx="2984500" cy="3860800"/>
          </a:xfrm>
          <a:custGeom>
            <a:avLst/>
            <a:gdLst>
              <a:gd name="T0" fmla="*/ 673100 w 1880"/>
              <a:gd name="T1" fmla="*/ 0 h 2432"/>
              <a:gd name="T2" fmla="*/ 2984500 w 1880"/>
              <a:gd name="T3" fmla="*/ 2095500 h 2432"/>
              <a:gd name="T4" fmla="*/ 0 w 1880"/>
              <a:gd name="T5" fmla="*/ 3860800 h 2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80" h="2432">
                <a:moveTo>
                  <a:pt x="424" y="0"/>
                </a:moveTo>
                <a:lnTo>
                  <a:pt x="1880" y="1320"/>
                </a:lnTo>
                <a:lnTo>
                  <a:pt x="0" y="2432"/>
                </a:lnTo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53998"/>
                      </a:schemeClr>
                    </a:gs>
                    <a:gs pos="100000">
                      <a:srgbClr val="99FF99">
                        <a:alpha val="60001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3332163" y="1709738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897563" y="3656013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3078" name="Freeform 27"/>
          <p:cNvSpPr>
            <a:spLocks/>
          </p:cNvSpPr>
          <p:nvPr/>
        </p:nvSpPr>
        <p:spPr bwMode="auto">
          <a:xfrm>
            <a:off x="2265363" y="3998913"/>
            <a:ext cx="3835400" cy="114300"/>
          </a:xfrm>
          <a:custGeom>
            <a:avLst/>
            <a:gdLst>
              <a:gd name="T0" fmla="*/ 3835400 w 2416"/>
              <a:gd name="T1" fmla="*/ 0 h 72"/>
              <a:gd name="T2" fmla="*/ 0 w 2416"/>
              <a:gd name="T3" fmla="*/ 114300 h 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16" h="72">
                <a:moveTo>
                  <a:pt x="2416" y="0"/>
                </a:moveTo>
                <a:lnTo>
                  <a:pt x="0" y="7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1833563" y="3681413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3001963" y="5637213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3081" name="Freeform 30"/>
          <p:cNvSpPr>
            <a:spLocks/>
          </p:cNvSpPr>
          <p:nvPr/>
        </p:nvSpPr>
        <p:spPr bwMode="auto">
          <a:xfrm>
            <a:off x="2214563" y="1890713"/>
            <a:ext cx="1600200" cy="3898900"/>
          </a:xfrm>
          <a:custGeom>
            <a:avLst/>
            <a:gdLst>
              <a:gd name="T0" fmla="*/ 0 w 1008"/>
              <a:gd name="T1" fmla="*/ 2235200 h 2456"/>
              <a:gd name="T2" fmla="*/ 901700 w 1008"/>
              <a:gd name="T3" fmla="*/ 3898900 h 2456"/>
              <a:gd name="T4" fmla="*/ 1600200 w 1008"/>
              <a:gd name="T5" fmla="*/ 0 h 2456"/>
              <a:gd name="T6" fmla="*/ 0 w 1008"/>
              <a:gd name="T7" fmla="*/ 2235200 h 24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8" h="2456">
                <a:moveTo>
                  <a:pt x="0" y="1408"/>
                </a:moveTo>
                <a:lnTo>
                  <a:pt x="568" y="2456"/>
                </a:lnTo>
                <a:lnTo>
                  <a:pt x="1008" y="0"/>
                </a:lnTo>
                <a:lnTo>
                  <a:pt x="0" y="1408"/>
                </a:lnTo>
                <a:close/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35001"/>
                      </a:schemeClr>
                    </a:gs>
                    <a:gs pos="100000">
                      <a:srgbClr val="99FF99">
                        <a:alpha val="35001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82" name="Group 31"/>
          <p:cNvGrpSpPr>
            <a:grpSpLocks/>
          </p:cNvGrpSpPr>
          <p:nvPr/>
        </p:nvGrpSpPr>
        <p:grpSpPr bwMode="auto">
          <a:xfrm>
            <a:off x="2509838" y="1954213"/>
            <a:ext cx="1279525" cy="2895600"/>
            <a:chOff x="442" y="1488"/>
            <a:chExt cx="806" cy="1824"/>
          </a:xfrm>
        </p:grpSpPr>
        <p:sp>
          <p:nvSpPr>
            <p:cNvPr id="3158" name="Line 32"/>
            <p:cNvSpPr>
              <a:spLocks noChangeShapeType="1"/>
            </p:cNvSpPr>
            <p:nvPr/>
          </p:nvSpPr>
          <p:spPr bwMode="auto">
            <a:xfrm flipH="1">
              <a:off x="528" y="1488"/>
              <a:ext cx="7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9" name="Freeform 33"/>
            <p:cNvSpPr>
              <a:spLocks/>
            </p:cNvSpPr>
            <p:nvPr/>
          </p:nvSpPr>
          <p:spPr bwMode="auto">
            <a:xfrm>
              <a:off x="442" y="3054"/>
              <a:ext cx="144" cy="144"/>
            </a:xfrm>
            <a:custGeom>
              <a:avLst/>
              <a:gdLst>
                <a:gd name="T0" fmla="*/ 144 w 144"/>
                <a:gd name="T1" fmla="*/ 144 h 144"/>
                <a:gd name="T2" fmla="*/ 48 w 144"/>
                <a:gd name="T3" fmla="*/ 0 h 144"/>
                <a:gd name="T4" fmla="*/ 0 w 144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144">
                  <a:moveTo>
                    <a:pt x="144" y="144"/>
                  </a:moveTo>
                  <a:lnTo>
                    <a:pt x="48" y="0"/>
                  </a:lnTo>
                  <a:lnTo>
                    <a:pt x="0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83" name="Freeform 34"/>
          <p:cNvSpPr>
            <a:spLocks/>
          </p:cNvSpPr>
          <p:nvPr/>
        </p:nvSpPr>
        <p:spPr bwMode="auto">
          <a:xfrm>
            <a:off x="3798888" y="1912938"/>
            <a:ext cx="2311400" cy="2098675"/>
          </a:xfrm>
          <a:custGeom>
            <a:avLst/>
            <a:gdLst>
              <a:gd name="T0" fmla="*/ 0 w 1456"/>
              <a:gd name="T1" fmla="*/ 0 h 1322"/>
              <a:gd name="T2" fmla="*/ 2311400 w 1456"/>
              <a:gd name="T3" fmla="*/ 2098675 h 132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56" h="1322">
                <a:moveTo>
                  <a:pt x="0" y="0"/>
                </a:moveTo>
                <a:lnTo>
                  <a:pt x="1456" y="1322"/>
                </a:lnTo>
              </a:path>
            </a:pathLst>
          </a:custGeom>
          <a:noFill/>
          <a:ln w="19050" cmpd="sng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4" name="Freeform 35"/>
          <p:cNvSpPr>
            <a:spLocks/>
          </p:cNvSpPr>
          <p:nvPr/>
        </p:nvSpPr>
        <p:spPr bwMode="auto">
          <a:xfrm>
            <a:off x="2201863" y="4100513"/>
            <a:ext cx="889000" cy="1676400"/>
          </a:xfrm>
          <a:custGeom>
            <a:avLst/>
            <a:gdLst>
              <a:gd name="T0" fmla="*/ 0 w 560"/>
              <a:gd name="T1" fmla="*/ 0 h 1056"/>
              <a:gd name="T2" fmla="*/ 876300 w 560"/>
              <a:gd name="T3" fmla="*/ 1651000 h 1056"/>
              <a:gd name="T4" fmla="*/ 889000 w 560"/>
              <a:gd name="T5" fmla="*/ 1676400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0" h="1056">
                <a:moveTo>
                  <a:pt x="0" y="0"/>
                </a:moveTo>
                <a:lnTo>
                  <a:pt x="552" y="1040"/>
                </a:lnTo>
                <a:lnTo>
                  <a:pt x="560" y="1056"/>
                </a:lnTo>
              </a:path>
            </a:pathLst>
          </a:custGeom>
          <a:noFill/>
          <a:ln w="19050" cmpd="sng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85" name="Group 36"/>
          <p:cNvGrpSpPr>
            <a:grpSpLocks/>
          </p:cNvGrpSpPr>
          <p:nvPr/>
        </p:nvGrpSpPr>
        <p:grpSpPr bwMode="auto">
          <a:xfrm>
            <a:off x="2189163" y="4011613"/>
            <a:ext cx="3886200" cy="1447800"/>
            <a:chOff x="240" y="2784"/>
            <a:chExt cx="2448" cy="912"/>
          </a:xfrm>
        </p:grpSpPr>
        <p:grpSp>
          <p:nvGrpSpPr>
            <p:cNvPr id="3152" name="Group 37"/>
            <p:cNvGrpSpPr>
              <a:grpSpLocks/>
            </p:cNvGrpSpPr>
            <p:nvPr/>
          </p:nvGrpSpPr>
          <p:grpSpPr bwMode="auto">
            <a:xfrm>
              <a:off x="240" y="2784"/>
              <a:ext cx="2448" cy="730"/>
              <a:chOff x="240" y="2784"/>
              <a:chExt cx="2448" cy="730"/>
            </a:xfrm>
          </p:grpSpPr>
          <p:sp>
            <p:nvSpPr>
              <p:cNvPr id="3155" name="Line 38"/>
              <p:cNvSpPr>
                <a:spLocks noChangeShapeType="1"/>
              </p:cNvSpPr>
              <p:nvPr/>
            </p:nvSpPr>
            <p:spPr bwMode="auto">
              <a:xfrm flipH="1">
                <a:off x="528" y="2784"/>
                <a:ext cx="216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6" name="Freeform 39"/>
              <p:cNvSpPr>
                <a:spLocks/>
              </p:cNvSpPr>
              <p:nvPr/>
            </p:nvSpPr>
            <p:spPr bwMode="auto">
              <a:xfrm>
                <a:off x="616" y="3312"/>
                <a:ext cx="152" cy="192"/>
              </a:xfrm>
              <a:custGeom>
                <a:avLst/>
                <a:gdLst>
                  <a:gd name="T0" fmla="*/ 88 w 152"/>
                  <a:gd name="T1" fmla="*/ 0 h 192"/>
                  <a:gd name="T2" fmla="*/ 152 w 152"/>
                  <a:gd name="T3" fmla="*/ 136 h 192"/>
                  <a:gd name="T4" fmla="*/ 0 w 152"/>
                  <a:gd name="T5" fmla="*/ 192 h 1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2" h="192">
                    <a:moveTo>
                      <a:pt x="88" y="0"/>
                    </a:moveTo>
                    <a:lnTo>
                      <a:pt x="152" y="136"/>
                    </a:lnTo>
                    <a:lnTo>
                      <a:pt x="0" y="19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4" name="Text Box 40"/>
              <p:cNvSpPr txBox="1">
                <a:spLocks noChangeArrowheads="1"/>
              </p:cNvSpPr>
              <p:nvPr/>
            </p:nvSpPr>
            <p:spPr bwMode="auto">
              <a:xfrm>
                <a:off x="240" y="3264"/>
                <a:ext cx="38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0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N</a:t>
                </a:r>
                <a:endPara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3153" name="Line 41"/>
            <p:cNvSpPr>
              <a:spLocks noChangeShapeType="1"/>
            </p:cNvSpPr>
            <p:nvPr/>
          </p:nvSpPr>
          <p:spPr bwMode="auto">
            <a:xfrm flipH="1">
              <a:off x="288" y="302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54" name="Line 42"/>
            <p:cNvSpPr>
              <a:spLocks noChangeShapeType="1"/>
            </p:cNvSpPr>
            <p:nvPr/>
          </p:nvSpPr>
          <p:spPr bwMode="auto">
            <a:xfrm flipH="1">
              <a:off x="600" y="3648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86" name="Group 43"/>
          <p:cNvGrpSpPr>
            <a:grpSpLocks/>
          </p:cNvGrpSpPr>
          <p:nvPr/>
        </p:nvGrpSpPr>
        <p:grpSpPr bwMode="auto">
          <a:xfrm>
            <a:off x="3763963" y="1878013"/>
            <a:ext cx="2374900" cy="2171700"/>
            <a:chOff x="1232" y="1440"/>
            <a:chExt cx="1496" cy="1368"/>
          </a:xfrm>
        </p:grpSpPr>
        <p:sp>
          <p:nvSpPr>
            <p:cNvPr id="3150" name="Oval 44"/>
            <p:cNvSpPr>
              <a:spLocks noChangeArrowheads="1"/>
            </p:cNvSpPr>
            <p:nvPr/>
          </p:nvSpPr>
          <p:spPr bwMode="auto">
            <a:xfrm>
              <a:off x="2680" y="2760"/>
              <a:ext cx="48" cy="4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51" name="Oval 45"/>
            <p:cNvSpPr>
              <a:spLocks noChangeArrowheads="1"/>
            </p:cNvSpPr>
            <p:nvPr/>
          </p:nvSpPr>
          <p:spPr bwMode="auto">
            <a:xfrm>
              <a:off x="1232" y="1440"/>
              <a:ext cx="48" cy="4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87" name="Group 46"/>
          <p:cNvGrpSpPr>
            <a:grpSpLocks/>
          </p:cNvGrpSpPr>
          <p:nvPr/>
        </p:nvGrpSpPr>
        <p:grpSpPr bwMode="auto">
          <a:xfrm>
            <a:off x="2633663" y="2395538"/>
            <a:ext cx="2489200" cy="2517775"/>
            <a:chOff x="504" y="1958"/>
            <a:chExt cx="1568" cy="1586"/>
          </a:xfrm>
        </p:grpSpPr>
        <p:sp>
          <p:nvSpPr>
            <p:cNvPr id="6191" name="Text Box 47"/>
            <p:cNvSpPr txBox="1">
              <a:spLocks noChangeArrowheads="1"/>
            </p:cNvSpPr>
            <p:nvPr/>
          </p:nvSpPr>
          <p:spPr bwMode="auto">
            <a:xfrm>
              <a:off x="1692" y="1958"/>
              <a:ext cx="3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K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3148" name="Freeform 48"/>
            <p:cNvSpPr>
              <a:spLocks/>
            </p:cNvSpPr>
            <p:nvPr/>
          </p:nvSpPr>
          <p:spPr bwMode="auto">
            <a:xfrm rot="-8421507">
              <a:off x="1620" y="2086"/>
              <a:ext cx="120" cy="128"/>
            </a:xfrm>
            <a:custGeom>
              <a:avLst/>
              <a:gdLst>
                <a:gd name="T0" fmla="*/ 0 w 120"/>
                <a:gd name="T1" fmla="*/ 16 h 128"/>
                <a:gd name="T2" fmla="*/ 120 w 120"/>
                <a:gd name="T3" fmla="*/ 0 h 128"/>
                <a:gd name="T4" fmla="*/ 112 w 120"/>
                <a:gd name="T5" fmla="*/ 128 h 1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128">
                  <a:moveTo>
                    <a:pt x="0" y="16"/>
                  </a:moveTo>
                  <a:lnTo>
                    <a:pt x="120" y="0"/>
                  </a:lnTo>
                  <a:lnTo>
                    <a:pt x="112" y="12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49" name="Freeform 49"/>
            <p:cNvSpPr>
              <a:spLocks/>
            </p:cNvSpPr>
            <p:nvPr/>
          </p:nvSpPr>
          <p:spPr bwMode="auto">
            <a:xfrm>
              <a:off x="504" y="2160"/>
              <a:ext cx="1264" cy="1384"/>
            </a:xfrm>
            <a:custGeom>
              <a:avLst/>
              <a:gdLst>
                <a:gd name="T0" fmla="*/ 1264 w 1264"/>
                <a:gd name="T1" fmla="*/ 0 h 1384"/>
                <a:gd name="T2" fmla="*/ 0 w 1264"/>
                <a:gd name="T3" fmla="*/ 1384 h 13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64" h="1384">
                  <a:moveTo>
                    <a:pt x="1264" y="0"/>
                  </a:moveTo>
                  <a:lnTo>
                    <a:pt x="0" y="1384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88" name="Oval 50"/>
          <p:cNvSpPr>
            <a:spLocks noChangeArrowheads="1"/>
          </p:cNvSpPr>
          <p:nvPr/>
        </p:nvSpPr>
        <p:spPr bwMode="auto">
          <a:xfrm>
            <a:off x="2595563" y="4862513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Freeform 51"/>
          <p:cNvSpPr>
            <a:spLocks/>
          </p:cNvSpPr>
          <p:nvPr/>
        </p:nvSpPr>
        <p:spPr bwMode="auto">
          <a:xfrm>
            <a:off x="2617788" y="1916113"/>
            <a:ext cx="3470275" cy="3003550"/>
          </a:xfrm>
          <a:custGeom>
            <a:avLst/>
            <a:gdLst>
              <a:gd name="T0" fmla="*/ 3470275 w 2186"/>
              <a:gd name="T1" fmla="*/ 2082800 h 1892"/>
              <a:gd name="T2" fmla="*/ 1184275 w 2186"/>
              <a:gd name="T3" fmla="*/ 0 h 1892"/>
              <a:gd name="T4" fmla="*/ 0 w 2186"/>
              <a:gd name="T5" fmla="*/ 3003550 h 18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6" h="1892">
                <a:moveTo>
                  <a:pt x="2186" y="1312"/>
                </a:moveTo>
                <a:lnTo>
                  <a:pt x="746" y="0"/>
                </a:lnTo>
                <a:lnTo>
                  <a:pt x="0" y="1892"/>
                </a:lnTo>
              </a:path>
            </a:pathLst>
          </a:custGeom>
          <a:gradFill rotWithShape="1">
            <a:gsLst>
              <a:gs pos="0">
                <a:schemeClr val="bg1">
                  <a:alpha val="26999"/>
                </a:schemeClr>
              </a:gs>
              <a:gs pos="100000">
                <a:srgbClr val="FF0066">
                  <a:alpha val="31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6196" name="Object 52"/>
          <p:cNvGraphicFramePr>
            <a:graphicFrameLocks noChangeAspect="1"/>
          </p:cNvGraphicFramePr>
          <p:nvPr/>
        </p:nvGraphicFramePr>
        <p:xfrm>
          <a:off x="277813" y="835025"/>
          <a:ext cx="1857375" cy="282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Формула" r:id="rId3" imgW="965200" imgH="1498600" progId="Equation.3">
                  <p:embed/>
                </p:oleObj>
              </mc:Choice>
              <mc:Fallback>
                <p:oleObj name="Формула" r:id="rId3" imgW="965200" imgH="149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835025"/>
                        <a:ext cx="1857375" cy="282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7" name="Freeform 53" descr="Светлый диагональный 2"/>
          <p:cNvSpPr>
            <a:spLocks/>
          </p:cNvSpPr>
          <p:nvPr/>
        </p:nvSpPr>
        <p:spPr bwMode="auto">
          <a:xfrm>
            <a:off x="3802063" y="1954213"/>
            <a:ext cx="2298700" cy="2625725"/>
          </a:xfrm>
          <a:custGeom>
            <a:avLst/>
            <a:gdLst>
              <a:gd name="T0" fmla="*/ 2298700 w 1448"/>
              <a:gd name="T1" fmla="*/ 2044700 h 1654"/>
              <a:gd name="T2" fmla="*/ 0 w 1448"/>
              <a:gd name="T3" fmla="*/ 0 h 1654"/>
              <a:gd name="T4" fmla="*/ 95250 w 1448"/>
              <a:gd name="T5" fmla="*/ 2625725 h 16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8" h="1654">
                <a:moveTo>
                  <a:pt x="1448" y="1288"/>
                </a:moveTo>
                <a:lnTo>
                  <a:pt x="0" y="0"/>
                </a:lnTo>
                <a:lnTo>
                  <a:pt x="60" y="1654"/>
                </a:lnTo>
              </a:path>
            </a:pathLst>
          </a:custGeom>
          <a:pattFill prst="ltUpDiag">
            <a:fgClr>
              <a:schemeClr val="tx1">
                <a:alpha val="45097"/>
              </a:schemeClr>
            </a:fgClr>
            <a:bgClr>
              <a:schemeClr val="bg1">
                <a:alpha val="45097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198" name="Group 54"/>
          <p:cNvGrpSpPr>
            <a:grpSpLocks/>
          </p:cNvGrpSpPr>
          <p:nvPr/>
        </p:nvGrpSpPr>
        <p:grpSpPr bwMode="auto">
          <a:xfrm>
            <a:off x="2976563" y="5307013"/>
            <a:ext cx="487362" cy="355600"/>
            <a:chOff x="720" y="3792"/>
            <a:chExt cx="307" cy="224"/>
          </a:xfrm>
        </p:grpSpPr>
        <p:sp>
          <p:nvSpPr>
            <p:cNvPr id="3145" name="Freeform 55"/>
            <p:cNvSpPr>
              <a:spLocks/>
            </p:cNvSpPr>
            <p:nvPr/>
          </p:nvSpPr>
          <p:spPr bwMode="auto">
            <a:xfrm>
              <a:off x="736" y="3945"/>
              <a:ext cx="192" cy="71"/>
            </a:xfrm>
            <a:custGeom>
              <a:avLst/>
              <a:gdLst>
                <a:gd name="T0" fmla="*/ 0 w 192"/>
                <a:gd name="T1" fmla="*/ 31 h 71"/>
                <a:gd name="T2" fmla="*/ 96 w 192"/>
                <a:gd name="T3" fmla="*/ 7 h 71"/>
                <a:gd name="T4" fmla="*/ 192 w 192"/>
                <a:gd name="T5" fmla="*/ 71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71">
                  <a:moveTo>
                    <a:pt x="0" y="31"/>
                  </a:moveTo>
                  <a:cubicBezTo>
                    <a:pt x="17" y="27"/>
                    <a:pt x="64" y="0"/>
                    <a:pt x="96" y="7"/>
                  </a:cubicBezTo>
                  <a:cubicBezTo>
                    <a:pt x="128" y="14"/>
                    <a:pt x="172" y="58"/>
                    <a:pt x="192" y="7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0" name="Text Box 56"/>
            <p:cNvSpPr txBox="1">
              <a:spLocks noChangeArrowheads="1"/>
            </p:cNvSpPr>
            <p:nvPr/>
          </p:nvSpPr>
          <p:spPr bwMode="auto">
            <a:xfrm>
              <a:off x="720" y="3792"/>
              <a:ext cx="3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60</a:t>
              </a:r>
              <a:r>
                <a:rPr lang="en-US" sz="1600" b="1" baseline="3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endParaRPr lang="ru-RU" sz="16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6201" name="Group 57"/>
          <p:cNvGrpSpPr>
            <a:grpSpLocks/>
          </p:cNvGrpSpPr>
          <p:nvPr/>
        </p:nvGrpSpPr>
        <p:grpSpPr bwMode="auto">
          <a:xfrm>
            <a:off x="3586163" y="1954213"/>
            <a:ext cx="603250" cy="2949575"/>
            <a:chOff x="1104" y="1680"/>
            <a:chExt cx="380" cy="1858"/>
          </a:xfrm>
        </p:grpSpPr>
        <p:sp>
          <p:nvSpPr>
            <p:cNvPr id="3142" name="Line 58"/>
            <p:cNvSpPr>
              <a:spLocks noChangeShapeType="1"/>
            </p:cNvSpPr>
            <p:nvPr/>
          </p:nvSpPr>
          <p:spPr bwMode="auto">
            <a:xfrm>
              <a:off x="1248" y="1680"/>
              <a:ext cx="48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43" name="Freeform 59"/>
            <p:cNvSpPr>
              <a:spLocks/>
            </p:cNvSpPr>
            <p:nvPr/>
          </p:nvSpPr>
          <p:spPr bwMode="auto">
            <a:xfrm>
              <a:off x="1296" y="3168"/>
              <a:ext cx="144" cy="144"/>
            </a:xfrm>
            <a:custGeom>
              <a:avLst/>
              <a:gdLst>
                <a:gd name="T0" fmla="*/ 0 w 144"/>
                <a:gd name="T1" fmla="*/ 48 h 144"/>
                <a:gd name="T2" fmla="*/ 144 w 144"/>
                <a:gd name="T3" fmla="*/ 0 h 144"/>
                <a:gd name="T4" fmla="*/ 144 w 144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144">
                  <a:moveTo>
                    <a:pt x="0" y="48"/>
                  </a:moveTo>
                  <a:lnTo>
                    <a:pt x="144" y="0"/>
                  </a:lnTo>
                  <a:lnTo>
                    <a:pt x="144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4" name="Text Box 60"/>
            <p:cNvSpPr txBox="1">
              <a:spLocks noChangeArrowheads="1"/>
            </p:cNvSpPr>
            <p:nvPr/>
          </p:nvSpPr>
          <p:spPr bwMode="auto">
            <a:xfrm>
              <a:off x="1104" y="3288"/>
              <a:ext cx="3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O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</p:grpSp>
      <p:sp>
        <p:nvSpPr>
          <p:cNvPr id="6205" name="Freeform 61"/>
          <p:cNvSpPr>
            <a:spLocks/>
          </p:cNvSpPr>
          <p:nvPr/>
        </p:nvSpPr>
        <p:spPr bwMode="auto">
          <a:xfrm>
            <a:off x="2620963" y="2703513"/>
            <a:ext cx="3454400" cy="2225675"/>
          </a:xfrm>
          <a:custGeom>
            <a:avLst/>
            <a:gdLst>
              <a:gd name="T0" fmla="*/ 3454400 w 2176"/>
              <a:gd name="T1" fmla="*/ 1282700 h 1402"/>
              <a:gd name="T2" fmla="*/ 2032000 w 2176"/>
              <a:gd name="T3" fmla="*/ 0 h 1402"/>
              <a:gd name="T4" fmla="*/ 0 w 2176"/>
              <a:gd name="T5" fmla="*/ 2225675 h 14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" h="1402">
                <a:moveTo>
                  <a:pt x="2176" y="808"/>
                </a:moveTo>
                <a:lnTo>
                  <a:pt x="1280" y="0"/>
                </a:lnTo>
                <a:lnTo>
                  <a:pt x="0" y="1402"/>
                </a:lnTo>
              </a:path>
            </a:pathLst>
          </a:custGeom>
          <a:solidFill>
            <a:srgbClr val="00FF00">
              <a:alpha val="2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06" name="Freeform 62"/>
          <p:cNvSpPr>
            <a:spLocks/>
          </p:cNvSpPr>
          <p:nvPr/>
        </p:nvSpPr>
        <p:spPr bwMode="auto">
          <a:xfrm>
            <a:off x="5619750" y="3719513"/>
            <a:ext cx="163513" cy="368300"/>
          </a:xfrm>
          <a:custGeom>
            <a:avLst/>
            <a:gdLst>
              <a:gd name="T0" fmla="*/ 163512 w 103"/>
              <a:gd name="T1" fmla="*/ 0 h 232"/>
              <a:gd name="T2" fmla="*/ 23812 w 103"/>
              <a:gd name="T3" fmla="*/ 139700 h 232"/>
              <a:gd name="T4" fmla="*/ 23812 w 103"/>
              <a:gd name="T5" fmla="*/ 368300 h 2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3" h="232">
                <a:moveTo>
                  <a:pt x="103" y="0"/>
                </a:moveTo>
                <a:cubicBezTo>
                  <a:pt x="88" y="13"/>
                  <a:pt x="30" y="49"/>
                  <a:pt x="15" y="88"/>
                </a:cubicBezTo>
                <a:cubicBezTo>
                  <a:pt x="0" y="127"/>
                  <a:pt x="7" y="180"/>
                  <a:pt x="15" y="23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207" name="Group 63"/>
          <p:cNvGrpSpPr>
            <a:grpSpLocks/>
          </p:cNvGrpSpPr>
          <p:nvPr/>
        </p:nvGrpSpPr>
        <p:grpSpPr bwMode="auto">
          <a:xfrm>
            <a:off x="2147888" y="76200"/>
            <a:ext cx="6337300" cy="1006475"/>
            <a:chOff x="1425" y="161"/>
            <a:chExt cx="3992" cy="634"/>
          </a:xfrm>
        </p:grpSpPr>
        <p:sp>
          <p:nvSpPr>
            <p:cNvPr id="3139" name="Rectangle 64"/>
            <p:cNvSpPr>
              <a:spLocks noChangeArrowheads="1"/>
            </p:cNvSpPr>
            <p:nvPr/>
          </p:nvSpPr>
          <p:spPr bwMode="auto">
            <a:xfrm>
              <a:off x="1425" y="161"/>
              <a:ext cx="399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/>
                <a:t>Применим и подобие треугольников </a:t>
              </a:r>
              <a:r>
                <a:rPr lang="en-US" sz="2000"/>
                <a:t>KBN</a:t>
              </a:r>
              <a:r>
                <a:rPr lang="ru-RU" sz="2000"/>
                <a:t> и </a:t>
              </a:r>
              <a:r>
                <a:rPr lang="en-US" sz="2000"/>
                <a:t>OBD</a:t>
              </a:r>
              <a:r>
                <a:rPr lang="ru-RU" sz="2000"/>
                <a:t>. Треугольники подобны по двум углам: </a:t>
              </a:r>
            </a:p>
            <a:p>
              <a:r>
                <a:rPr lang="ru-RU" sz="2000"/>
                <a:t>угол </a:t>
              </a:r>
              <a:r>
                <a:rPr lang="en-US" sz="2000"/>
                <a:t>B</a:t>
              </a:r>
              <a:r>
                <a:rPr lang="ru-RU" sz="2000"/>
                <a:t> – общий,</a:t>
              </a:r>
              <a:r>
                <a:rPr lang="en-US" sz="2000"/>
                <a:t>   </a:t>
              </a:r>
              <a:r>
                <a:rPr lang="ru-RU" sz="2000"/>
                <a:t>   </a:t>
              </a:r>
              <a:r>
                <a:rPr lang="en-US" sz="2000"/>
                <a:t>DOB</a:t>
              </a:r>
              <a:r>
                <a:rPr lang="ru-RU" sz="2000"/>
                <a:t> и      </a:t>
              </a:r>
              <a:r>
                <a:rPr lang="en-US" sz="2000"/>
                <a:t>NKB</a:t>
              </a:r>
              <a:r>
                <a:rPr lang="ru-RU" sz="2000"/>
                <a:t> – прямые.</a:t>
              </a:r>
            </a:p>
          </p:txBody>
        </p:sp>
        <p:graphicFrame>
          <p:nvGraphicFramePr>
            <p:cNvPr id="3140" name="Object 65"/>
            <p:cNvGraphicFramePr>
              <a:graphicFrameLocks noChangeAspect="1"/>
            </p:cNvGraphicFramePr>
            <p:nvPr/>
          </p:nvGraphicFramePr>
          <p:xfrm>
            <a:off x="2741" y="568"/>
            <a:ext cx="227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5" imgW="164957" imgH="152268" progId="Equation.3">
                    <p:embed/>
                  </p:oleObj>
                </mc:Choice>
                <mc:Fallback>
                  <p:oleObj name="Формула" r:id="rId5" imgW="164957" imgH="1522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568"/>
                          <a:ext cx="227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41" name="Object 66"/>
            <p:cNvGraphicFramePr>
              <a:graphicFrameLocks noChangeAspect="1"/>
            </p:cNvGraphicFramePr>
            <p:nvPr/>
          </p:nvGraphicFramePr>
          <p:xfrm>
            <a:off x="3482" y="568"/>
            <a:ext cx="227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Формула" r:id="rId7" imgW="164957" imgH="152268" progId="Equation.3">
                    <p:embed/>
                  </p:oleObj>
                </mc:Choice>
                <mc:Fallback>
                  <p:oleObj name="Формула" r:id="rId7" imgW="164957" imgH="1522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2" y="568"/>
                          <a:ext cx="227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11" name="Rectangle 67"/>
          <p:cNvSpPr>
            <a:spLocks noChangeArrowheads="1"/>
          </p:cNvSpPr>
          <p:nvPr/>
        </p:nvSpPr>
        <p:spPr bwMode="auto">
          <a:xfrm>
            <a:off x="2147888" y="1009650"/>
            <a:ext cx="5616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Составим пропорцию сходственных сторон. </a:t>
            </a:r>
          </a:p>
        </p:txBody>
      </p:sp>
      <p:graphicFrame>
        <p:nvGraphicFramePr>
          <p:cNvPr id="6212" name="Object 68"/>
          <p:cNvGraphicFramePr>
            <a:graphicFrameLocks noChangeAspect="1"/>
          </p:cNvGraphicFramePr>
          <p:nvPr/>
        </p:nvGraphicFramePr>
        <p:xfrm>
          <a:off x="6637338" y="1462088"/>
          <a:ext cx="139541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Формула" r:id="rId8" imgW="748975" imgH="393529" progId="Equation.3">
                  <p:embed/>
                </p:oleObj>
              </mc:Choice>
              <mc:Fallback>
                <p:oleObj name="Формула" r:id="rId8" imgW="74897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1462088"/>
                        <a:ext cx="1395412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3" name="Object 69"/>
          <p:cNvGraphicFramePr>
            <a:graphicFrameLocks noChangeAspect="1"/>
          </p:cNvGraphicFramePr>
          <p:nvPr/>
        </p:nvGraphicFramePr>
        <p:xfrm>
          <a:off x="6635750" y="2282825"/>
          <a:ext cx="1182688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10" imgW="634725" imgH="583947" progId="Equation.3">
                  <p:embed/>
                </p:oleObj>
              </mc:Choice>
              <mc:Fallback>
                <p:oleObj name="Формула" r:id="rId10" imgW="634725" imgH="5839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2282825"/>
                        <a:ext cx="1182688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4" name="Object 70"/>
          <p:cNvGraphicFramePr>
            <a:graphicFrameLocks noChangeAspect="1"/>
          </p:cNvGraphicFramePr>
          <p:nvPr/>
        </p:nvGraphicFramePr>
        <p:xfrm>
          <a:off x="6713538" y="4281488"/>
          <a:ext cx="134778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Формула" r:id="rId12" imgW="723586" imgH="393529" progId="Equation.3">
                  <p:embed/>
                </p:oleObj>
              </mc:Choice>
              <mc:Fallback>
                <p:oleObj name="Формула" r:id="rId12" imgW="72358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538" y="4281488"/>
                        <a:ext cx="1347787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5" name="Freeform 71"/>
          <p:cNvSpPr>
            <a:spLocks/>
          </p:cNvSpPr>
          <p:nvPr/>
        </p:nvSpPr>
        <p:spPr bwMode="auto">
          <a:xfrm>
            <a:off x="6946900" y="2428875"/>
            <a:ext cx="304800" cy="406400"/>
          </a:xfrm>
          <a:custGeom>
            <a:avLst/>
            <a:gdLst>
              <a:gd name="T0" fmla="*/ 0 w 192"/>
              <a:gd name="T1" fmla="*/ 0 h 256"/>
              <a:gd name="T2" fmla="*/ 304800 w 192"/>
              <a:gd name="T3" fmla="*/ 406400 h 2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2" h="256">
                <a:moveTo>
                  <a:pt x="0" y="0"/>
                </a:moveTo>
                <a:lnTo>
                  <a:pt x="192" y="25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16" name="Freeform 72"/>
          <p:cNvSpPr>
            <a:spLocks/>
          </p:cNvSpPr>
          <p:nvPr/>
        </p:nvSpPr>
        <p:spPr bwMode="auto">
          <a:xfrm>
            <a:off x="6954838" y="2376488"/>
            <a:ext cx="279400" cy="457200"/>
          </a:xfrm>
          <a:custGeom>
            <a:avLst/>
            <a:gdLst>
              <a:gd name="T0" fmla="*/ 0 w 176"/>
              <a:gd name="T1" fmla="*/ 457200 h 288"/>
              <a:gd name="T2" fmla="*/ 279400 w 176"/>
              <a:gd name="T3" fmla="*/ 0 h 2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6" h="288">
                <a:moveTo>
                  <a:pt x="0" y="288"/>
                </a:moveTo>
                <a:lnTo>
                  <a:pt x="17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6217" name="Object 73"/>
          <p:cNvGraphicFramePr>
            <a:graphicFrameLocks noChangeAspect="1"/>
          </p:cNvGraphicFramePr>
          <p:nvPr/>
        </p:nvGraphicFramePr>
        <p:xfrm>
          <a:off x="6637338" y="3367088"/>
          <a:ext cx="16319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Формула" r:id="rId14" imgW="875920" imgH="393529" progId="Equation.3">
                  <p:embed/>
                </p:oleObj>
              </mc:Choice>
              <mc:Fallback>
                <p:oleObj name="Формула" r:id="rId14" imgW="87592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3367088"/>
                        <a:ext cx="16319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8" name="Rectangle 74"/>
          <p:cNvSpPr>
            <a:spLocks noChangeArrowheads="1"/>
          </p:cNvSpPr>
          <p:nvPr/>
        </p:nvSpPr>
        <p:spPr bwMode="auto">
          <a:xfrm>
            <a:off x="6096000" y="6172200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Ответ:</a:t>
            </a:r>
          </a:p>
        </p:txBody>
      </p:sp>
      <p:sp>
        <p:nvSpPr>
          <p:cNvPr id="3105" name="Freeform 75"/>
          <p:cNvSpPr>
            <a:spLocks/>
          </p:cNvSpPr>
          <p:nvPr/>
        </p:nvSpPr>
        <p:spPr bwMode="auto">
          <a:xfrm>
            <a:off x="2214563" y="4164013"/>
            <a:ext cx="863600" cy="1612900"/>
          </a:xfrm>
          <a:custGeom>
            <a:avLst/>
            <a:gdLst>
              <a:gd name="T0" fmla="*/ 0 w 544"/>
              <a:gd name="T1" fmla="*/ 0 h 1016"/>
              <a:gd name="T2" fmla="*/ 203200 w 544"/>
              <a:gd name="T3" fmla="*/ 889000 h 1016"/>
              <a:gd name="T4" fmla="*/ 863600 w 544"/>
              <a:gd name="T5" fmla="*/ 1612900 h 10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4" h="1016">
                <a:moveTo>
                  <a:pt x="0" y="0"/>
                </a:moveTo>
                <a:cubicBezTo>
                  <a:pt x="20" y="93"/>
                  <a:pt x="37" y="391"/>
                  <a:pt x="128" y="560"/>
                </a:cubicBezTo>
                <a:cubicBezTo>
                  <a:pt x="219" y="729"/>
                  <a:pt x="457" y="921"/>
                  <a:pt x="544" y="10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220" name="Group 76"/>
          <p:cNvGrpSpPr>
            <a:grpSpLocks/>
          </p:cNvGrpSpPr>
          <p:nvPr/>
        </p:nvGrpSpPr>
        <p:grpSpPr bwMode="auto">
          <a:xfrm>
            <a:off x="3408363" y="2944813"/>
            <a:ext cx="457200" cy="396875"/>
            <a:chOff x="2864" y="3232"/>
            <a:chExt cx="288" cy="250"/>
          </a:xfrm>
        </p:grpSpPr>
        <p:sp>
          <p:nvSpPr>
            <p:cNvPr id="3137" name="Freeform 77"/>
            <p:cNvSpPr>
              <a:spLocks/>
            </p:cNvSpPr>
            <p:nvPr/>
          </p:nvSpPr>
          <p:spPr bwMode="auto">
            <a:xfrm>
              <a:off x="2864" y="3464"/>
              <a:ext cx="288" cy="8"/>
            </a:xfrm>
            <a:custGeom>
              <a:avLst/>
              <a:gdLst>
                <a:gd name="T0" fmla="*/ 0 w 288"/>
                <a:gd name="T1" fmla="*/ 0 h 8"/>
                <a:gd name="T2" fmla="*/ 288 w 288"/>
                <a:gd name="T3" fmla="*/ 8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8" h="8">
                  <a:moveTo>
                    <a:pt x="0" y="0"/>
                  </a:moveTo>
                  <a:lnTo>
                    <a:pt x="288" y="8"/>
                  </a:ln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22" name="Rectangle 78"/>
            <p:cNvSpPr>
              <a:spLocks noChangeArrowheads="1"/>
            </p:cNvSpPr>
            <p:nvPr/>
          </p:nvSpPr>
          <p:spPr bwMode="auto">
            <a:xfrm>
              <a:off x="2880" y="3232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4</a:t>
              </a:r>
            </a:p>
          </p:txBody>
        </p:sp>
      </p:grpSp>
      <p:graphicFrame>
        <p:nvGraphicFramePr>
          <p:cNvPr id="6223" name="Object 79"/>
          <p:cNvGraphicFramePr>
            <a:graphicFrameLocks noChangeAspect="1"/>
          </p:cNvGraphicFramePr>
          <p:nvPr/>
        </p:nvGraphicFramePr>
        <p:xfrm>
          <a:off x="6945313" y="5130800"/>
          <a:ext cx="108743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Формула" r:id="rId16" imgW="583947" imgH="393529" progId="Equation.3">
                  <p:embed/>
                </p:oleObj>
              </mc:Choice>
              <mc:Fallback>
                <p:oleObj name="Формула" r:id="rId16" imgW="5839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313" y="5130800"/>
                        <a:ext cx="1087437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24" name="Object 80"/>
          <p:cNvGraphicFramePr>
            <a:graphicFrameLocks noChangeAspect="1"/>
          </p:cNvGraphicFramePr>
          <p:nvPr/>
        </p:nvGraphicFramePr>
        <p:xfrm>
          <a:off x="7315200" y="6156325"/>
          <a:ext cx="11366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Формула" r:id="rId18" imgW="609336" imgH="203112" progId="Equation.3">
                  <p:embed/>
                </p:oleObj>
              </mc:Choice>
              <mc:Fallback>
                <p:oleObj name="Формула" r:id="rId18" imgW="60933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6156325"/>
                        <a:ext cx="11366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09" name="Group 81"/>
          <p:cNvGrpSpPr>
            <a:grpSpLocks/>
          </p:cNvGrpSpPr>
          <p:nvPr/>
        </p:nvGrpSpPr>
        <p:grpSpPr bwMode="auto">
          <a:xfrm>
            <a:off x="4500563" y="5078413"/>
            <a:ext cx="576262" cy="366712"/>
            <a:chOff x="1528" y="3888"/>
            <a:chExt cx="363" cy="231"/>
          </a:xfrm>
        </p:grpSpPr>
        <p:grpSp>
          <p:nvGrpSpPr>
            <p:cNvPr id="3130" name="Group 82"/>
            <p:cNvGrpSpPr>
              <a:grpSpLocks/>
            </p:cNvGrpSpPr>
            <p:nvPr/>
          </p:nvGrpSpPr>
          <p:grpSpPr bwMode="auto">
            <a:xfrm>
              <a:off x="1680" y="3888"/>
              <a:ext cx="211" cy="231"/>
              <a:chOff x="2340" y="3600"/>
              <a:chExt cx="211" cy="231"/>
            </a:xfrm>
          </p:grpSpPr>
          <p:sp>
            <p:nvSpPr>
              <p:cNvPr id="6227" name="Rectangle 83"/>
              <p:cNvSpPr>
                <a:spLocks noChangeArrowheads="1"/>
              </p:cNvSpPr>
              <p:nvPr/>
            </p:nvSpPr>
            <p:spPr bwMode="auto">
              <a:xfrm>
                <a:off x="2355" y="36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endPara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133" name="Line 84"/>
              <p:cNvSpPr>
                <a:spLocks noChangeShapeType="1"/>
              </p:cNvSpPr>
              <p:nvPr/>
            </p:nvSpPr>
            <p:spPr bwMode="auto">
              <a:xfrm rot="21456844" flipV="1">
                <a:off x="2340" y="3727"/>
                <a:ext cx="15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4" name="Line 85"/>
              <p:cNvSpPr>
                <a:spLocks noChangeShapeType="1"/>
              </p:cNvSpPr>
              <p:nvPr/>
            </p:nvSpPr>
            <p:spPr bwMode="auto">
              <a:xfrm rot="-143156">
                <a:off x="2356" y="3729"/>
                <a:ext cx="23" cy="4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5" name="Line 86"/>
              <p:cNvSpPr>
                <a:spLocks noChangeShapeType="1"/>
              </p:cNvSpPr>
              <p:nvPr/>
            </p:nvSpPr>
            <p:spPr bwMode="auto">
              <a:xfrm rot="21456844" flipV="1">
                <a:off x="2380" y="3632"/>
                <a:ext cx="30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6" name="Freeform 87"/>
              <p:cNvSpPr>
                <a:spLocks/>
              </p:cNvSpPr>
              <p:nvPr/>
            </p:nvSpPr>
            <p:spPr bwMode="auto">
              <a:xfrm>
                <a:off x="2405" y="3631"/>
                <a:ext cx="93" cy="1"/>
              </a:xfrm>
              <a:custGeom>
                <a:avLst/>
                <a:gdLst>
                  <a:gd name="T0" fmla="*/ 0 w 93"/>
                  <a:gd name="T1" fmla="*/ 0 h 1"/>
                  <a:gd name="T2" fmla="*/ 93 w 93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3" h="1">
                    <a:moveTo>
                      <a:pt x="0" y="0"/>
                    </a:moveTo>
                    <a:lnTo>
                      <a:pt x="93" y="1"/>
                    </a:lnTo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232" name="Rectangle 88"/>
            <p:cNvSpPr>
              <a:spLocks noChangeArrowheads="1"/>
            </p:cNvSpPr>
            <p:nvPr/>
          </p:nvSpPr>
          <p:spPr bwMode="auto">
            <a:xfrm>
              <a:off x="1528" y="388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3110" name="Group 89"/>
          <p:cNvGrpSpPr>
            <a:grpSpLocks/>
          </p:cNvGrpSpPr>
          <p:nvPr/>
        </p:nvGrpSpPr>
        <p:grpSpPr bwMode="auto">
          <a:xfrm>
            <a:off x="1985963" y="5078413"/>
            <a:ext cx="576262" cy="366712"/>
            <a:chOff x="1528" y="3888"/>
            <a:chExt cx="363" cy="231"/>
          </a:xfrm>
        </p:grpSpPr>
        <p:grpSp>
          <p:nvGrpSpPr>
            <p:cNvPr id="3123" name="Group 90"/>
            <p:cNvGrpSpPr>
              <a:grpSpLocks/>
            </p:cNvGrpSpPr>
            <p:nvPr/>
          </p:nvGrpSpPr>
          <p:grpSpPr bwMode="auto">
            <a:xfrm>
              <a:off x="1680" y="3888"/>
              <a:ext cx="211" cy="231"/>
              <a:chOff x="2340" y="3600"/>
              <a:chExt cx="211" cy="231"/>
            </a:xfrm>
          </p:grpSpPr>
          <p:sp>
            <p:nvSpPr>
              <p:cNvPr id="6235" name="Rectangle 91"/>
              <p:cNvSpPr>
                <a:spLocks noChangeArrowheads="1"/>
              </p:cNvSpPr>
              <p:nvPr/>
            </p:nvSpPr>
            <p:spPr bwMode="auto">
              <a:xfrm>
                <a:off x="2355" y="36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endPara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126" name="Line 92"/>
              <p:cNvSpPr>
                <a:spLocks noChangeShapeType="1"/>
              </p:cNvSpPr>
              <p:nvPr/>
            </p:nvSpPr>
            <p:spPr bwMode="auto">
              <a:xfrm rot="21456844" flipV="1">
                <a:off x="2340" y="3727"/>
                <a:ext cx="15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7" name="Line 93"/>
              <p:cNvSpPr>
                <a:spLocks noChangeShapeType="1"/>
              </p:cNvSpPr>
              <p:nvPr/>
            </p:nvSpPr>
            <p:spPr bwMode="auto">
              <a:xfrm rot="-143156">
                <a:off x="2356" y="3729"/>
                <a:ext cx="23" cy="4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8" name="Line 94"/>
              <p:cNvSpPr>
                <a:spLocks noChangeShapeType="1"/>
              </p:cNvSpPr>
              <p:nvPr/>
            </p:nvSpPr>
            <p:spPr bwMode="auto">
              <a:xfrm rot="21456844" flipV="1">
                <a:off x="2380" y="3632"/>
                <a:ext cx="30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9" name="Freeform 95"/>
              <p:cNvSpPr>
                <a:spLocks/>
              </p:cNvSpPr>
              <p:nvPr/>
            </p:nvSpPr>
            <p:spPr bwMode="auto">
              <a:xfrm>
                <a:off x="2405" y="3631"/>
                <a:ext cx="93" cy="1"/>
              </a:xfrm>
              <a:custGeom>
                <a:avLst/>
                <a:gdLst>
                  <a:gd name="T0" fmla="*/ 0 w 93"/>
                  <a:gd name="T1" fmla="*/ 0 h 1"/>
                  <a:gd name="T2" fmla="*/ 93 w 93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3" h="1">
                    <a:moveTo>
                      <a:pt x="0" y="0"/>
                    </a:moveTo>
                    <a:lnTo>
                      <a:pt x="93" y="1"/>
                    </a:lnTo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240" name="Rectangle 96"/>
            <p:cNvSpPr>
              <a:spLocks noChangeArrowheads="1"/>
            </p:cNvSpPr>
            <p:nvPr/>
          </p:nvSpPr>
          <p:spPr bwMode="auto">
            <a:xfrm>
              <a:off x="1528" y="388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6241" name="Group 97"/>
          <p:cNvGrpSpPr>
            <a:grpSpLocks/>
          </p:cNvGrpSpPr>
          <p:nvPr/>
        </p:nvGrpSpPr>
        <p:grpSpPr bwMode="auto">
          <a:xfrm>
            <a:off x="2646363" y="4087813"/>
            <a:ext cx="3598862" cy="1246187"/>
            <a:chOff x="1248" y="3360"/>
            <a:chExt cx="2267" cy="785"/>
          </a:xfrm>
        </p:grpSpPr>
        <p:grpSp>
          <p:nvGrpSpPr>
            <p:cNvPr id="3116" name="Group 98"/>
            <p:cNvGrpSpPr>
              <a:grpSpLocks/>
            </p:cNvGrpSpPr>
            <p:nvPr/>
          </p:nvGrpSpPr>
          <p:grpSpPr bwMode="auto">
            <a:xfrm>
              <a:off x="2242" y="3744"/>
              <a:ext cx="202" cy="393"/>
              <a:chOff x="2242" y="3744"/>
              <a:chExt cx="202" cy="393"/>
            </a:xfrm>
          </p:grpSpPr>
          <p:sp>
            <p:nvSpPr>
              <p:cNvPr id="6243" name="Rectangle 99"/>
              <p:cNvSpPr>
                <a:spLocks noChangeArrowheads="1"/>
              </p:cNvSpPr>
              <p:nvPr/>
            </p:nvSpPr>
            <p:spPr bwMode="auto">
              <a:xfrm>
                <a:off x="2248" y="374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9</a:t>
                </a:r>
              </a:p>
            </p:txBody>
          </p:sp>
          <p:sp>
            <p:nvSpPr>
              <p:cNvPr id="3121" name="Freeform 100"/>
              <p:cNvSpPr>
                <a:spLocks/>
              </p:cNvSpPr>
              <p:nvPr/>
            </p:nvSpPr>
            <p:spPr bwMode="auto">
              <a:xfrm>
                <a:off x="2296" y="3944"/>
                <a:ext cx="102" cy="1"/>
              </a:xfrm>
              <a:custGeom>
                <a:avLst/>
                <a:gdLst>
                  <a:gd name="T0" fmla="*/ 0 w 102"/>
                  <a:gd name="T1" fmla="*/ 0 h 1"/>
                  <a:gd name="T2" fmla="*/ 102 w 10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" h="1">
                    <a:moveTo>
                      <a:pt x="0" y="0"/>
                    </a:moveTo>
                    <a:lnTo>
                      <a:pt x="10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5" name="Rectangle 101"/>
              <p:cNvSpPr>
                <a:spLocks noChangeArrowheads="1"/>
              </p:cNvSpPr>
              <p:nvPr/>
            </p:nvSpPr>
            <p:spPr bwMode="auto">
              <a:xfrm>
                <a:off x="2242" y="390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endPara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3117" name="Freeform 102"/>
            <p:cNvSpPr>
              <a:spLocks/>
            </p:cNvSpPr>
            <p:nvPr/>
          </p:nvSpPr>
          <p:spPr bwMode="auto">
            <a:xfrm>
              <a:off x="1312" y="3432"/>
              <a:ext cx="2160" cy="600"/>
            </a:xfrm>
            <a:custGeom>
              <a:avLst/>
              <a:gdLst>
                <a:gd name="T0" fmla="*/ 2160 w 2160"/>
                <a:gd name="T1" fmla="*/ 0 h 600"/>
                <a:gd name="T2" fmla="*/ 0 w 2160"/>
                <a:gd name="T3" fmla="*/ 600 h 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" h="600">
                  <a:moveTo>
                    <a:pt x="2160" y="0"/>
                  </a:moveTo>
                  <a:lnTo>
                    <a:pt x="0" y="60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8" name="Freeform 103"/>
            <p:cNvSpPr>
              <a:spLocks/>
            </p:cNvSpPr>
            <p:nvPr/>
          </p:nvSpPr>
          <p:spPr bwMode="auto">
            <a:xfrm>
              <a:off x="3456" y="3360"/>
              <a:ext cx="59" cy="172"/>
            </a:xfrm>
            <a:custGeom>
              <a:avLst/>
              <a:gdLst>
                <a:gd name="T0" fmla="*/ 0 w 59"/>
                <a:gd name="T1" fmla="*/ 0 h 172"/>
                <a:gd name="T2" fmla="*/ 59 w 59"/>
                <a:gd name="T3" fmla="*/ 172 h 1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172">
                  <a:moveTo>
                    <a:pt x="0" y="0"/>
                  </a:moveTo>
                  <a:lnTo>
                    <a:pt x="59" y="172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9" name="Freeform 104"/>
            <p:cNvSpPr>
              <a:spLocks/>
            </p:cNvSpPr>
            <p:nvPr/>
          </p:nvSpPr>
          <p:spPr bwMode="auto">
            <a:xfrm>
              <a:off x="1248" y="3872"/>
              <a:ext cx="69" cy="273"/>
            </a:xfrm>
            <a:custGeom>
              <a:avLst/>
              <a:gdLst>
                <a:gd name="T0" fmla="*/ 0 w 69"/>
                <a:gd name="T1" fmla="*/ 0 h 273"/>
                <a:gd name="T2" fmla="*/ 69 w 69"/>
                <a:gd name="T3" fmla="*/ 273 h 2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9" h="273">
                  <a:moveTo>
                    <a:pt x="0" y="0"/>
                  </a:moveTo>
                  <a:lnTo>
                    <a:pt x="69" y="273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49" name="Rectangle 105"/>
          <p:cNvSpPr>
            <a:spLocks noChangeArrowheads="1"/>
          </p:cNvSpPr>
          <p:nvPr/>
        </p:nvSpPr>
        <p:spPr bwMode="auto">
          <a:xfrm>
            <a:off x="4729163" y="401161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grpSp>
        <p:nvGrpSpPr>
          <p:cNvPr id="6250" name="Group 106"/>
          <p:cNvGrpSpPr>
            <a:grpSpLocks/>
          </p:cNvGrpSpPr>
          <p:nvPr/>
        </p:nvGrpSpPr>
        <p:grpSpPr bwMode="auto">
          <a:xfrm>
            <a:off x="3865563" y="1878013"/>
            <a:ext cx="2209800" cy="1981200"/>
            <a:chOff x="1280" y="1632"/>
            <a:chExt cx="1392" cy="1248"/>
          </a:xfrm>
        </p:grpSpPr>
        <p:sp>
          <p:nvSpPr>
            <p:cNvPr id="3114" name="Freeform 107"/>
            <p:cNvSpPr>
              <a:spLocks/>
            </p:cNvSpPr>
            <p:nvPr/>
          </p:nvSpPr>
          <p:spPr bwMode="auto">
            <a:xfrm>
              <a:off x="1280" y="1632"/>
              <a:ext cx="1392" cy="1248"/>
            </a:xfrm>
            <a:custGeom>
              <a:avLst/>
              <a:gdLst>
                <a:gd name="T0" fmla="*/ 0 w 1392"/>
                <a:gd name="T1" fmla="*/ 0 h 1248"/>
                <a:gd name="T2" fmla="*/ 824 w 1392"/>
                <a:gd name="T3" fmla="*/ 536 h 1248"/>
                <a:gd name="T4" fmla="*/ 1392 w 1392"/>
                <a:gd name="T5" fmla="*/ 1248 h 12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92" h="1248">
                  <a:moveTo>
                    <a:pt x="0" y="0"/>
                  </a:moveTo>
                  <a:cubicBezTo>
                    <a:pt x="137" y="89"/>
                    <a:pt x="592" y="328"/>
                    <a:pt x="824" y="536"/>
                  </a:cubicBezTo>
                  <a:cubicBezTo>
                    <a:pt x="1056" y="744"/>
                    <a:pt x="1274" y="1100"/>
                    <a:pt x="1392" y="12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52" name="Rectangle 108"/>
            <p:cNvSpPr>
              <a:spLocks noChangeArrowheads="1"/>
            </p:cNvSpPr>
            <p:nvPr/>
          </p:nvSpPr>
          <p:spPr bwMode="auto">
            <a:xfrm>
              <a:off x="2016" y="187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654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6" grpId="1" animBg="1"/>
      <p:bldP spid="6197" grpId="0" animBg="1"/>
      <p:bldP spid="6205" grpId="0" animBg="1"/>
      <p:bldP spid="6206" grpId="0" animBg="1"/>
      <p:bldP spid="6211" grpId="0"/>
      <p:bldP spid="6215" grpId="0" animBg="1"/>
      <p:bldP spid="6216" grpId="0" animBg="1"/>
      <p:bldP spid="6218" grpId="0"/>
      <p:bldP spid="62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109"/>
          <p:cNvGrpSpPr>
            <a:grpSpLocks/>
          </p:cNvGrpSpPr>
          <p:nvPr/>
        </p:nvGrpSpPr>
        <p:grpSpPr bwMode="auto">
          <a:xfrm>
            <a:off x="4114800" y="585788"/>
            <a:ext cx="4419600" cy="3276600"/>
            <a:chOff x="1968" y="912"/>
            <a:chExt cx="2784" cy="2064"/>
          </a:xfrm>
        </p:grpSpPr>
        <p:sp>
          <p:nvSpPr>
            <p:cNvPr id="4170" name="AutoShape 110"/>
            <p:cNvSpPr>
              <a:spLocks noChangeArrowheads="1"/>
            </p:cNvSpPr>
            <p:nvPr/>
          </p:nvSpPr>
          <p:spPr bwMode="auto">
            <a:xfrm>
              <a:off x="1968" y="912"/>
              <a:ext cx="2784" cy="2064"/>
            </a:xfrm>
            <a:prstGeom prst="wedgeRectCallout">
              <a:avLst>
                <a:gd name="adj1" fmla="val -71995"/>
                <a:gd name="adj2" fmla="val 65810"/>
              </a:avLst>
            </a:prstGeom>
            <a:gradFill rotWithShape="1">
              <a:gsLst>
                <a:gs pos="0">
                  <a:srgbClr val="69D8FF">
                    <a:alpha val="93999"/>
                  </a:srgbClr>
                </a:gs>
                <a:gs pos="50000">
                  <a:srgbClr val="E7FFFF">
                    <a:alpha val="93999"/>
                  </a:srgbClr>
                </a:gs>
                <a:gs pos="100000">
                  <a:srgbClr val="69D8FF">
                    <a:alpha val="93999"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 sz="2000"/>
                <a:t>О – точка пересечения медиан. Применим свойство медиан: медианы треугольника пересекаются в отношении 2 к 1, считая от вершины </a:t>
              </a:r>
              <a:r>
                <a:rPr lang="en-US" sz="2000"/>
                <a:t>BO : ON = 2 : 1</a:t>
              </a:r>
              <a:r>
                <a:rPr lang="ru-RU" sz="2000"/>
                <a:t>.   </a:t>
              </a:r>
            </a:p>
            <a:p>
              <a:r>
                <a:rPr lang="ru-RU" sz="2000"/>
                <a:t>Вся медиана </a:t>
              </a:r>
              <a:r>
                <a:rPr lang="en-US" sz="2000"/>
                <a:t>BN</a:t>
              </a:r>
              <a:r>
                <a:rPr lang="ru-RU" sz="2000"/>
                <a:t> – это 3 части.</a:t>
              </a:r>
              <a:endParaRPr lang="en-US" sz="2000"/>
            </a:p>
            <a:p>
              <a:endParaRPr lang="ru-RU"/>
            </a:p>
            <a:p>
              <a:r>
                <a:rPr lang="en-US" sz="2000"/>
                <a:t>N</a:t>
              </a:r>
              <a:r>
                <a:rPr lang="ru-RU" sz="2000"/>
                <a:t>О = </a:t>
              </a:r>
              <a:r>
                <a:rPr lang="en-US" sz="2000"/>
                <a:t>       </a:t>
              </a:r>
              <a:r>
                <a:rPr lang="ru-RU" sz="2000"/>
                <a:t>: 3 = </a:t>
              </a:r>
              <a:r>
                <a:rPr lang="en-US" sz="2000"/>
                <a:t>      </a:t>
              </a:r>
              <a:r>
                <a:rPr lang="ru-RU" sz="2000"/>
                <a:t> </a:t>
              </a:r>
              <a:r>
                <a:rPr lang="ru-RU"/>
                <a:t>(это 1 часть)</a:t>
              </a:r>
              <a:endParaRPr lang="en-US"/>
            </a:p>
            <a:p>
              <a:endParaRPr lang="en-US"/>
            </a:p>
            <a:p>
              <a:r>
                <a:rPr lang="en-US" sz="2000"/>
                <a:t>B</a:t>
              </a:r>
              <a:r>
                <a:rPr lang="ru-RU" sz="2000"/>
                <a:t>О = </a:t>
              </a:r>
              <a:r>
                <a:rPr lang="en-US" sz="2000"/>
                <a:t>      </a:t>
              </a:r>
              <a:r>
                <a:rPr lang="ru-RU" sz="2000"/>
                <a:t> : 3</a:t>
              </a:r>
              <a:r>
                <a:rPr lang="en-US" sz="2000"/>
                <a:t> * 2</a:t>
              </a:r>
              <a:r>
                <a:rPr lang="ru-RU" sz="2000"/>
                <a:t> =  3</a:t>
              </a:r>
              <a:r>
                <a:rPr lang="en-US" sz="2000"/>
                <a:t>  </a:t>
              </a:r>
              <a:r>
                <a:rPr lang="ru-RU"/>
                <a:t>(это </a:t>
              </a:r>
              <a:r>
                <a:rPr lang="en-US"/>
                <a:t>2</a:t>
              </a:r>
              <a:r>
                <a:rPr lang="ru-RU"/>
                <a:t> части)</a:t>
              </a:r>
            </a:p>
          </p:txBody>
        </p:sp>
        <p:grpSp>
          <p:nvGrpSpPr>
            <p:cNvPr id="4171" name="Group 111"/>
            <p:cNvGrpSpPr>
              <a:grpSpLocks/>
            </p:cNvGrpSpPr>
            <p:nvPr/>
          </p:nvGrpSpPr>
          <p:grpSpPr bwMode="auto">
            <a:xfrm>
              <a:off x="4512" y="2640"/>
              <a:ext cx="239" cy="327"/>
              <a:chOff x="4792" y="2064"/>
              <a:chExt cx="239" cy="327"/>
            </a:xfrm>
          </p:grpSpPr>
          <p:sp>
            <p:nvSpPr>
              <p:cNvPr id="4184" name="AutoShape 112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" name="Text Box 113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  <p:grpSp>
          <p:nvGrpSpPr>
            <p:cNvPr id="4172" name="Group 114"/>
            <p:cNvGrpSpPr>
              <a:grpSpLocks/>
            </p:cNvGrpSpPr>
            <p:nvPr/>
          </p:nvGrpSpPr>
          <p:grpSpPr bwMode="auto">
            <a:xfrm>
              <a:off x="2544" y="2160"/>
              <a:ext cx="202" cy="393"/>
              <a:chOff x="2242" y="3744"/>
              <a:chExt cx="202" cy="393"/>
            </a:xfrm>
          </p:grpSpPr>
          <p:sp>
            <p:nvSpPr>
              <p:cNvPr id="100" name="Rectangle 115"/>
              <p:cNvSpPr>
                <a:spLocks noChangeArrowheads="1"/>
              </p:cNvSpPr>
              <p:nvPr/>
            </p:nvSpPr>
            <p:spPr bwMode="auto">
              <a:xfrm>
                <a:off x="2248" y="374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9</a:t>
                </a:r>
              </a:p>
            </p:txBody>
          </p:sp>
          <p:sp>
            <p:nvSpPr>
              <p:cNvPr id="4182" name="Freeform 116"/>
              <p:cNvSpPr>
                <a:spLocks/>
              </p:cNvSpPr>
              <p:nvPr/>
            </p:nvSpPr>
            <p:spPr bwMode="auto">
              <a:xfrm>
                <a:off x="2296" y="3944"/>
                <a:ext cx="102" cy="1"/>
              </a:xfrm>
              <a:custGeom>
                <a:avLst/>
                <a:gdLst>
                  <a:gd name="T0" fmla="*/ 0 w 102"/>
                  <a:gd name="T1" fmla="*/ 0 h 1"/>
                  <a:gd name="T2" fmla="*/ 102 w 10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" h="1">
                    <a:moveTo>
                      <a:pt x="0" y="0"/>
                    </a:moveTo>
                    <a:lnTo>
                      <a:pt x="10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Rectangle 117"/>
              <p:cNvSpPr>
                <a:spLocks noChangeArrowheads="1"/>
              </p:cNvSpPr>
              <p:nvPr/>
            </p:nvSpPr>
            <p:spPr bwMode="auto">
              <a:xfrm>
                <a:off x="2242" y="390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endPara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4173" name="Group 118"/>
            <p:cNvGrpSpPr>
              <a:grpSpLocks/>
            </p:cNvGrpSpPr>
            <p:nvPr/>
          </p:nvGrpSpPr>
          <p:grpSpPr bwMode="auto">
            <a:xfrm>
              <a:off x="2552" y="2536"/>
              <a:ext cx="202" cy="393"/>
              <a:chOff x="2242" y="3744"/>
              <a:chExt cx="202" cy="393"/>
            </a:xfrm>
          </p:grpSpPr>
          <p:sp>
            <p:nvSpPr>
              <p:cNvPr id="97" name="Rectangle 119"/>
              <p:cNvSpPr>
                <a:spLocks noChangeArrowheads="1"/>
              </p:cNvSpPr>
              <p:nvPr/>
            </p:nvSpPr>
            <p:spPr bwMode="auto">
              <a:xfrm>
                <a:off x="2248" y="374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9</a:t>
                </a:r>
              </a:p>
            </p:txBody>
          </p:sp>
          <p:sp>
            <p:nvSpPr>
              <p:cNvPr id="4179" name="Freeform 120"/>
              <p:cNvSpPr>
                <a:spLocks/>
              </p:cNvSpPr>
              <p:nvPr/>
            </p:nvSpPr>
            <p:spPr bwMode="auto">
              <a:xfrm>
                <a:off x="2296" y="3944"/>
                <a:ext cx="102" cy="1"/>
              </a:xfrm>
              <a:custGeom>
                <a:avLst/>
                <a:gdLst>
                  <a:gd name="T0" fmla="*/ 0 w 102"/>
                  <a:gd name="T1" fmla="*/ 0 h 1"/>
                  <a:gd name="T2" fmla="*/ 102 w 10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" h="1">
                    <a:moveTo>
                      <a:pt x="0" y="0"/>
                    </a:moveTo>
                    <a:lnTo>
                      <a:pt x="10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Rectangle 121"/>
              <p:cNvSpPr>
                <a:spLocks noChangeArrowheads="1"/>
              </p:cNvSpPr>
              <p:nvPr/>
            </p:nvSpPr>
            <p:spPr bwMode="auto">
              <a:xfrm>
                <a:off x="2242" y="390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endPara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4174" name="Group 122"/>
            <p:cNvGrpSpPr>
              <a:grpSpLocks/>
            </p:cNvGrpSpPr>
            <p:nvPr/>
          </p:nvGrpSpPr>
          <p:grpSpPr bwMode="auto">
            <a:xfrm>
              <a:off x="3120" y="2160"/>
              <a:ext cx="202" cy="393"/>
              <a:chOff x="2242" y="3744"/>
              <a:chExt cx="202" cy="393"/>
            </a:xfrm>
          </p:grpSpPr>
          <p:sp>
            <p:nvSpPr>
              <p:cNvPr id="94" name="Rectangle 123"/>
              <p:cNvSpPr>
                <a:spLocks noChangeArrowheads="1"/>
              </p:cNvSpPr>
              <p:nvPr/>
            </p:nvSpPr>
            <p:spPr bwMode="auto">
              <a:xfrm>
                <a:off x="2248" y="374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4176" name="Freeform 124"/>
              <p:cNvSpPr>
                <a:spLocks/>
              </p:cNvSpPr>
              <p:nvPr/>
            </p:nvSpPr>
            <p:spPr bwMode="auto">
              <a:xfrm>
                <a:off x="2296" y="3944"/>
                <a:ext cx="102" cy="1"/>
              </a:xfrm>
              <a:custGeom>
                <a:avLst/>
                <a:gdLst>
                  <a:gd name="T0" fmla="*/ 0 w 102"/>
                  <a:gd name="T1" fmla="*/ 0 h 1"/>
                  <a:gd name="T2" fmla="*/ 102 w 10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" h="1">
                    <a:moveTo>
                      <a:pt x="0" y="0"/>
                    </a:moveTo>
                    <a:lnTo>
                      <a:pt x="10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Rectangle 125"/>
              <p:cNvSpPr>
                <a:spLocks noChangeArrowheads="1"/>
              </p:cNvSpPr>
              <p:nvPr/>
            </p:nvSpPr>
            <p:spPr bwMode="auto">
              <a:xfrm>
                <a:off x="2242" y="390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endPara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105" name="Freeform 2" descr="Светлый диагональный 2"/>
          <p:cNvSpPr>
            <a:spLocks/>
          </p:cNvSpPr>
          <p:nvPr/>
        </p:nvSpPr>
        <p:spPr bwMode="auto">
          <a:xfrm>
            <a:off x="800100" y="4724400"/>
            <a:ext cx="3441700" cy="1752600"/>
          </a:xfrm>
          <a:custGeom>
            <a:avLst/>
            <a:gdLst>
              <a:gd name="T0" fmla="*/ 495300 w 2168"/>
              <a:gd name="T1" fmla="*/ 1752600 h 1104"/>
              <a:gd name="T2" fmla="*/ 3441700 w 2168"/>
              <a:gd name="T3" fmla="*/ 0 h 1104"/>
              <a:gd name="T4" fmla="*/ 0 w 2168"/>
              <a:gd name="T5" fmla="*/ 927100 h 11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8" h="1104">
                <a:moveTo>
                  <a:pt x="312" y="1104"/>
                </a:moveTo>
                <a:lnTo>
                  <a:pt x="2168" y="0"/>
                </a:lnTo>
                <a:lnTo>
                  <a:pt x="0" y="584"/>
                </a:lnTo>
              </a:path>
            </a:pathLst>
          </a:custGeom>
          <a:pattFill prst="ltUpDiag">
            <a:fgClr>
              <a:srgbClr val="FF0000">
                <a:alpha val="43921"/>
              </a:srgbClr>
            </a:fgClr>
            <a:bgClr>
              <a:schemeClr val="bg1">
                <a:alpha val="43921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" name="Freeform 24"/>
          <p:cNvSpPr>
            <a:spLocks/>
          </p:cNvSpPr>
          <p:nvPr/>
        </p:nvSpPr>
        <p:spPr bwMode="auto">
          <a:xfrm>
            <a:off x="1295400" y="2628900"/>
            <a:ext cx="2984500" cy="3860800"/>
          </a:xfrm>
          <a:custGeom>
            <a:avLst/>
            <a:gdLst>
              <a:gd name="T0" fmla="*/ 673100 w 1880"/>
              <a:gd name="T1" fmla="*/ 0 h 2432"/>
              <a:gd name="T2" fmla="*/ 2984500 w 1880"/>
              <a:gd name="T3" fmla="*/ 2095500 h 2432"/>
              <a:gd name="T4" fmla="*/ 0 w 1880"/>
              <a:gd name="T5" fmla="*/ 3860800 h 2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80" h="2432">
                <a:moveTo>
                  <a:pt x="424" y="0"/>
                </a:moveTo>
                <a:lnTo>
                  <a:pt x="1880" y="1320"/>
                </a:lnTo>
                <a:lnTo>
                  <a:pt x="0" y="2432"/>
                </a:lnTo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53998"/>
                      </a:schemeClr>
                    </a:gs>
                    <a:gs pos="100000">
                      <a:srgbClr val="99FF99">
                        <a:alpha val="60001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7" name="Text Box 25"/>
          <p:cNvSpPr txBox="1">
            <a:spLocks noChangeArrowheads="1"/>
          </p:cNvSpPr>
          <p:nvPr/>
        </p:nvSpPr>
        <p:spPr bwMode="auto">
          <a:xfrm>
            <a:off x="1498600" y="2422525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08" name="Text Box 26"/>
          <p:cNvSpPr txBox="1">
            <a:spLocks noChangeArrowheads="1"/>
          </p:cNvSpPr>
          <p:nvPr/>
        </p:nvSpPr>
        <p:spPr bwMode="auto">
          <a:xfrm>
            <a:off x="4064000" y="4368800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103" name="Freeform 27"/>
          <p:cNvSpPr>
            <a:spLocks/>
          </p:cNvSpPr>
          <p:nvPr/>
        </p:nvSpPr>
        <p:spPr bwMode="auto">
          <a:xfrm>
            <a:off x="431800" y="4711700"/>
            <a:ext cx="3835400" cy="114300"/>
          </a:xfrm>
          <a:custGeom>
            <a:avLst/>
            <a:gdLst>
              <a:gd name="T0" fmla="*/ 3835400 w 2416"/>
              <a:gd name="T1" fmla="*/ 0 h 72"/>
              <a:gd name="T2" fmla="*/ 0 w 2416"/>
              <a:gd name="T3" fmla="*/ 114300 h 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16" h="72">
                <a:moveTo>
                  <a:pt x="2416" y="0"/>
                </a:moveTo>
                <a:lnTo>
                  <a:pt x="0" y="7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" name="Text Box 28"/>
          <p:cNvSpPr txBox="1">
            <a:spLocks noChangeArrowheads="1"/>
          </p:cNvSpPr>
          <p:nvPr/>
        </p:nvSpPr>
        <p:spPr bwMode="auto">
          <a:xfrm>
            <a:off x="0" y="4394200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11" name="Text Box 29"/>
          <p:cNvSpPr txBox="1">
            <a:spLocks noChangeArrowheads="1"/>
          </p:cNvSpPr>
          <p:nvPr/>
        </p:nvSpPr>
        <p:spPr bwMode="auto">
          <a:xfrm>
            <a:off x="1168400" y="6350000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106" name="Freeform 30"/>
          <p:cNvSpPr>
            <a:spLocks/>
          </p:cNvSpPr>
          <p:nvPr/>
        </p:nvSpPr>
        <p:spPr bwMode="auto">
          <a:xfrm>
            <a:off x="381000" y="2603500"/>
            <a:ext cx="1600200" cy="3898900"/>
          </a:xfrm>
          <a:custGeom>
            <a:avLst/>
            <a:gdLst>
              <a:gd name="T0" fmla="*/ 0 w 1008"/>
              <a:gd name="T1" fmla="*/ 2235200 h 2456"/>
              <a:gd name="T2" fmla="*/ 901700 w 1008"/>
              <a:gd name="T3" fmla="*/ 3898900 h 2456"/>
              <a:gd name="T4" fmla="*/ 1600200 w 1008"/>
              <a:gd name="T5" fmla="*/ 0 h 2456"/>
              <a:gd name="T6" fmla="*/ 0 w 1008"/>
              <a:gd name="T7" fmla="*/ 2235200 h 24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8" h="2456">
                <a:moveTo>
                  <a:pt x="0" y="1408"/>
                </a:moveTo>
                <a:lnTo>
                  <a:pt x="568" y="2456"/>
                </a:lnTo>
                <a:lnTo>
                  <a:pt x="1008" y="0"/>
                </a:lnTo>
                <a:lnTo>
                  <a:pt x="0" y="1408"/>
                </a:lnTo>
                <a:close/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35001"/>
                      </a:schemeClr>
                    </a:gs>
                    <a:gs pos="100000">
                      <a:srgbClr val="99FF99">
                        <a:alpha val="35001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107" name="Group 31"/>
          <p:cNvGrpSpPr>
            <a:grpSpLocks/>
          </p:cNvGrpSpPr>
          <p:nvPr/>
        </p:nvGrpSpPr>
        <p:grpSpPr bwMode="auto">
          <a:xfrm>
            <a:off x="676275" y="2667000"/>
            <a:ext cx="1279525" cy="2895600"/>
            <a:chOff x="442" y="1488"/>
            <a:chExt cx="806" cy="1824"/>
          </a:xfrm>
        </p:grpSpPr>
        <p:sp>
          <p:nvSpPr>
            <p:cNvPr id="4168" name="Line 32"/>
            <p:cNvSpPr>
              <a:spLocks noChangeShapeType="1"/>
            </p:cNvSpPr>
            <p:nvPr/>
          </p:nvSpPr>
          <p:spPr bwMode="auto">
            <a:xfrm flipH="1">
              <a:off x="528" y="1488"/>
              <a:ext cx="7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9" name="Freeform 33"/>
            <p:cNvSpPr>
              <a:spLocks/>
            </p:cNvSpPr>
            <p:nvPr/>
          </p:nvSpPr>
          <p:spPr bwMode="auto">
            <a:xfrm>
              <a:off x="442" y="3054"/>
              <a:ext cx="144" cy="144"/>
            </a:xfrm>
            <a:custGeom>
              <a:avLst/>
              <a:gdLst>
                <a:gd name="T0" fmla="*/ 144 w 144"/>
                <a:gd name="T1" fmla="*/ 144 h 144"/>
                <a:gd name="T2" fmla="*/ 48 w 144"/>
                <a:gd name="T3" fmla="*/ 0 h 144"/>
                <a:gd name="T4" fmla="*/ 0 w 144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144">
                  <a:moveTo>
                    <a:pt x="144" y="144"/>
                  </a:moveTo>
                  <a:lnTo>
                    <a:pt x="48" y="0"/>
                  </a:lnTo>
                  <a:lnTo>
                    <a:pt x="0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8" name="Freeform 34"/>
          <p:cNvSpPr>
            <a:spLocks/>
          </p:cNvSpPr>
          <p:nvPr/>
        </p:nvSpPr>
        <p:spPr bwMode="auto">
          <a:xfrm>
            <a:off x="1965325" y="2625725"/>
            <a:ext cx="2311400" cy="2098675"/>
          </a:xfrm>
          <a:custGeom>
            <a:avLst/>
            <a:gdLst>
              <a:gd name="T0" fmla="*/ 0 w 1456"/>
              <a:gd name="T1" fmla="*/ 0 h 1322"/>
              <a:gd name="T2" fmla="*/ 2311400 w 1456"/>
              <a:gd name="T3" fmla="*/ 2098675 h 132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56" h="1322">
                <a:moveTo>
                  <a:pt x="0" y="0"/>
                </a:moveTo>
                <a:lnTo>
                  <a:pt x="1456" y="1322"/>
                </a:lnTo>
              </a:path>
            </a:pathLst>
          </a:custGeom>
          <a:noFill/>
          <a:ln w="19050" cmpd="sng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9" name="Freeform 35"/>
          <p:cNvSpPr>
            <a:spLocks/>
          </p:cNvSpPr>
          <p:nvPr/>
        </p:nvSpPr>
        <p:spPr bwMode="auto">
          <a:xfrm>
            <a:off x="368300" y="4813300"/>
            <a:ext cx="889000" cy="1676400"/>
          </a:xfrm>
          <a:custGeom>
            <a:avLst/>
            <a:gdLst>
              <a:gd name="T0" fmla="*/ 0 w 560"/>
              <a:gd name="T1" fmla="*/ 0 h 1056"/>
              <a:gd name="T2" fmla="*/ 876300 w 560"/>
              <a:gd name="T3" fmla="*/ 1651000 h 1056"/>
              <a:gd name="T4" fmla="*/ 889000 w 560"/>
              <a:gd name="T5" fmla="*/ 1676400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0" h="1056">
                <a:moveTo>
                  <a:pt x="0" y="0"/>
                </a:moveTo>
                <a:lnTo>
                  <a:pt x="552" y="1040"/>
                </a:lnTo>
                <a:lnTo>
                  <a:pt x="560" y="1056"/>
                </a:lnTo>
              </a:path>
            </a:pathLst>
          </a:custGeom>
          <a:noFill/>
          <a:ln w="19050" cmpd="sng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110" name="Group 36"/>
          <p:cNvGrpSpPr>
            <a:grpSpLocks/>
          </p:cNvGrpSpPr>
          <p:nvPr/>
        </p:nvGrpSpPr>
        <p:grpSpPr bwMode="auto">
          <a:xfrm>
            <a:off x="355600" y="4724400"/>
            <a:ext cx="3886200" cy="1447800"/>
            <a:chOff x="240" y="2784"/>
            <a:chExt cx="2448" cy="912"/>
          </a:xfrm>
        </p:grpSpPr>
        <p:grpSp>
          <p:nvGrpSpPr>
            <p:cNvPr id="4162" name="Group 37"/>
            <p:cNvGrpSpPr>
              <a:grpSpLocks/>
            </p:cNvGrpSpPr>
            <p:nvPr/>
          </p:nvGrpSpPr>
          <p:grpSpPr bwMode="auto">
            <a:xfrm>
              <a:off x="240" y="2784"/>
              <a:ext cx="2448" cy="730"/>
              <a:chOff x="240" y="2784"/>
              <a:chExt cx="2448" cy="730"/>
            </a:xfrm>
          </p:grpSpPr>
          <p:sp>
            <p:nvSpPr>
              <p:cNvPr id="4165" name="Line 38"/>
              <p:cNvSpPr>
                <a:spLocks noChangeShapeType="1"/>
              </p:cNvSpPr>
              <p:nvPr/>
            </p:nvSpPr>
            <p:spPr bwMode="auto">
              <a:xfrm flipH="1">
                <a:off x="528" y="2784"/>
                <a:ext cx="216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6" name="Freeform 39"/>
              <p:cNvSpPr>
                <a:spLocks/>
              </p:cNvSpPr>
              <p:nvPr/>
            </p:nvSpPr>
            <p:spPr bwMode="auto">
              <a:xfrm>
                <a:off x="616" y="3312"/>
                <a:ext cx="152" cy="192"/>
              </a:xfrm>
              <a:custGeom>
                <a:avLst/>
                <a:gdLst>
                  <a:gd name="T0" fmla="*/ 88 w 152"/>
                  <a:gd name="T1" fmla="*/ 0 h 192"/>
                  <a:gd name="T2" fmla="*/ 152 w 152"/>
                  <a:gd name="T3" fmla="*/ 136 h 192"/>
                  <a:gd name="T4" fmla="*/ 0 w 152"/>
                  <a:gd name="T5" fmla="*/ 192 h 1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2" h="192">
                    <a:moveTo>
                      <a:pt x="88" y="0"/>
                    </a:moveTo>
                    <a:lnTo>
                      <a:pt x="152" y="136"/>
                    </a:lnTo>
                    <a:lnTo>
                      <a:pt x="0" y="19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Text Box 40"/>
              <p:cNvSpPr txBox="1">
                <a:spLocks noChangeArrowheads="1"/>
              </p:cNvSpPr>
              <p:nvPr/>
            </p:nvSpPr>
            <p:spPr bwMode="auto">
              <a:xfrm>
                <a:off x="240" y="3264"/>
                <a:ext cx="38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0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N</a:t>
                </a:r>
                <a:endPara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4163" name="Line 41"/>
            <p:cNvSpPr>
              <a:spLocks noChangeShapeType="1"/>
            </p:cNvSpPr>
            <p:nvPr/>
          </p:nvSpPr>
          <p:spPr bwMode="auto">
            <a:xfrm flipH="1">
              <a:off x="288" y="302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4" name="Line 42"/>
            <p:cNvSpPr>
              <a:spLocks noChangeShapeType="1"/>
            </p:cNvSpPr>
            <p:nvPr/>
          </p:nvSpPr>
          <p:spPr bwMode="auto">
            <a:xfrm flipH="1">
              <a:off x="600" y="3648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11" name="Group 43"/>
          <p:cNvGrpSpPr>
            <a:grpSpLocks/>
          </p:cNvGrpSpPr>
          <p:nvPr/>
        </p:nvGrpSpPr>
        <p:grpSpPr bwMode="auto">
          <a:xfrm>
            <a:off x="1930400" y="2590800"/>
            <a:ext cx="2374900" cy="2171700"/>
            <a:chOff x="1232" y="1440"/>
            <a:chExt cx="1496" cy="1368"/>
          </a:xfrm>
        </p:grpSpPr>
        <p:sp>
          <p:nvSpPr>
            <p:cNvPr id="4160" name="Oval 44"/>
            <p:cNvSpPr>
              <a:spLocks noChangeArrowheads="1"/>
            </p:cNvSpPr>
            <p:nvPr/>
          </p:nvSpPr>
          <p:spPr bwMode="auto">
            <a:xfrm>
              <a:off x="2680" y="2760"/>
              <a:ext cx="48" cy="4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1" name="Oval 45"/>
            <p:cNvSpPr>
              <a:spLocks noChangeArrowheads="1"/>
            </p:cNvSpPr>
            <p:nvPr/>
          </p:nvSpPr>
          <p:spPr bwMode="auto">
            <a:xfrm>
              <a:off x="1232" y="1440"/>
              <a:ext cx="48" cy="4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12" name="Group 46"/>
          <p:cNvGrpSpPr>
            <a:grpSpLocks/>
          </p:cNvGrpSpPr>
          <p:nvPr/>
        </p:nvGrpSpPr>
        <p:grpSpPr bwMode="auto">
          <a:xfrm>
            <a:off x="800100" y="3108325"/>
            <a:ext cx="2489200" cy="2517775"/>
            <a:chOff x="504" y="1958"/>
            <a:chExt cx="1568" cy="1586"/>
          </a:xfrm>
        </p:grpSpPr>
        <p:sp>
          <p:nvSpPr>
            <p:cNvPr id="129" name="Text Box 47"/>
            <p:cNvSpPr txBox="1">
              <a:spLocks noChangeArrowheads="1"/>
            </p:cNvSpPr>
            <p:nvPr/>
          </p:nvSpPr>
          <p:spPr bwMode="auto">
            <a:xfrm>
              <a:off x="1692" y="1958"/>
              <a:ext cx="3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K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4158" name="Freeform 48"/>
            <p:cNvSpPr>
              <a:spLocks/>
            </p:cNvSpPr>
            <p:nvPr/>
          </p:nvSpPr>
          <p:spPr bwMode="auto">
            <a:xfrm rot="-8421507">
              <a:off x="1620" y="2086"/>
              <a:ext cx="120" cy="128"/>
            </a:xfrm>
            <a:custGeom>
              <a:avLst/>
              <a:gdLst>
                <a:gd name="T0" fmla="*/ 0 w 120"/>
                <a:gd name="T1" fmla="*/ 16 h 128"/>
                <a:gd name="T2" fmla="*/ 120 w 120"/>
                <a:gd name="T3" fmla="*/ 0 h 128"/>
                <a:gd name="T4" fmla="*/ 112 w 120"/>
                <a:gd name="T5" fmla="*/ 128 h 1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128">
                  <a:moveTo>
                    <a:pt x="0" y="16"/>
                  </a:moveTo>
                  <a:lnTo>
                    <a:pt x="120" y="0"/>
                  </a:lnTo>
                  <a:lnTo>
                    <a:pt x="112" y="12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9" name="Freeform 49"/>
            <p:cNvSpPr>
              <a:spLocks/>
            </p:cNvSpPr>
            <p:nvPr/>
          </p:nvSpPr>
          <p:spPr bwMode="auto">
            <a:xfrm>
              <a:off x="504" y="2160"/>
              <a:ext cx="1264" cy="1384"/>
            </a:xfrm>
            <a:custGeom>
              <a:avLst/>
              <a:gdLst>
                <a:gd name="T0" fmla="*/ 1264 w 1264"/>
                <a:gd name="T1" fmla="*/ 0 h 1384"/>
                <a:gd name="T2" fmla="*/ 0 w 1264"/>
                <a:gd name="T3" fmla="*/ 1384 h 138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64" h="1384">
                  <a:moveTo>
                    <a:pt x="1264" y="0"/>
                  </a:moveTo>
                  <a:lnTo>
                    <a:pt x="0" y="1384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13" name="Oval 50"/>
          <p:cNvSpPr>
            <a:spLocks noChangeArrowheads="1"/>
          </p:cNvSpPr>
          <p:nvPr/>
        </p:nvSpPr>
        <p:spPr bwMode="auto">
          <a:xfrm>
            <a:off x="762000" y="55753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4" name="Freeform 51"/>
          <p:cNvSpPr>
            <a:spLocks/>
          </p:cNvSpPr>
          <p:nvPr/>
        </p:nvSpPr>
        <p:spPr bwMode="auto">
          <a:xfrm>
            <a:off x="784225" y="2628900"/>
            <a:ext cx="3470275" cy="3003550"/>
          </a:xfrm>
          <a:custGeom>
            <a:avLst/>
            <a:gdLst>
              <a:gd name="T0" fmla="*/ 3470275 w 2186"/>
              <a:gd name="T1" fmla="*/ 2082800 h 1892"/>
              <a:gd name="T2" fmla="*/ 1184275 w 2186"/>
              <a:gd name="T3" fmla="*/ 0 h 1892"/>
              <a:gd name="T4" fmla="*/ 0 w 2186"/>
              <a:gd name="T5" fmla="*/ 3003550 h 18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6" h="1892">
                <a:moveTo>
                  <a:pt x="2186" y="1312"/>
                </a:moveTo>
                <a:lnTo>
                  <a:pt x="746" y="0"/>
                </a:lnTo>
                <a:lnTo>
                  <a:pt x="0" y="1892"/>
                </a:lnTo>
              </a:path>
            </a:pathLst>
          </a:custGeom>
          <a:gradFill rotWithShape="1">
            <a:gsLst>
              <a:gs pos="0">
                <a:schemeClr val="bg1">
                  <a:alpha val="26999"/>
                </a:schemeClr>
              </a:gs>
              <a:gs pos="100000">
                <a:srgbClr val="FF0066">
                  <a:alpha val="31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" name="Freeform 53" descr="Светлый диагональный 2"/>
          <p:cNvSpPr>
            <a:spLocks/>
          </p:cNvSpPr>
          <p:nvPr/>
        </p:nvSpPr>
        <p:spPr bwMode="auto">
          <a:xfrm>
            <a:off x="1968500" y="2667000"/>
            <a:ext cx="2298700" cy="2625725"/>
          </a:xfrm>
          <a:custGeom>
            <a:avLst/>
            <a:gdLst>
              <a:gd name="T0" fmla="*/ 2298700 w 1448"/>
              <a:gd name="T1" fmla="*/ 2044700 h 1654"/>
              <a:gd name="T2" fmla="*/ 0 w 1448"/>
              <a:gd name="T3" fmla="*/ 0 h 1654"/>
              <a:gd name="T4" fmla="*/ 95250 w 1448"/>
              <a:gd name="T5" fmla="*/ 2625725 h 16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8" h="1654">
                <a:moveTo>
                  <a:pt x="1448" y="1288"/>
                </a:moveTo>
                <a:lnTo>
                  <a:pt x="0" y="0"/>
                </a:lnTo>
                <a:lnTo>
                  <a:pt x="60" y="1654"/>
                </a:lnTo>
              </a:path>
            </a:pathLst>
          </a:custGeom>
          <a:pattFill prst="ltUpDiag">
            <a:fgClr>
              <a:schemeClr val="tx1">
                <a:alpha val="45097"/>
              </a:schemeClr>
            </a:fgClr>
            <a:bgClr>
              <a:schemeClr val="bg1">
                <a:alpha val="45097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35" name="Group 54"/>
          <p:cNvGrpSpPr>
            <a:grpSpLocks/>
          </p:cNvGrpSpPr>
          <p:nvPr/>
        </p:nvGrpSpPr>
        <p:grpSpPr bwMode="auto">
          <a:xfrm>
            <a:off x="1143000" y="6019800"/>
            <a:ext cx="487363" cy="355600"/>
            <a:chOff x="720" y="3792"/>
            <a:chExt cx="307" cy="224"/>
          </a:xfrm>
        </p:grpSpPr>
        <p:sp>
          <p:nvSpPr>
            <p:cNvPr id="4155" name="Freeform 55"/>
            <p:cNvSpPr>
              <a:spLocks/>
            </p:cNvSpPr>
            <p:nvPr/>
          </p:nvSpPr>
          <p:spPr bwMode="auto">
            <a:xfrm>
              <a:off x="736" y="3945"/>
              <a:ext cx="192" cy="71"/>
            </a:xfrm>
            <a:custGeom>
              <a:avLst/>
              <a:gdLst>
                <a:gd name="T0" fmla="*/ 0 w 192"/>
                <a:gd name="T1" fmla="*/ 31 h 71"/>
                <a:gd name="T2" fmla="*/ 96 w 192"/>
                <a:gd name="T3" fmla="*/ 7 h 71"/>
                <a:gd name="T4" fmla="*/ 192 w 192"/>
                <a:gd name="T5" fmla="*/ 71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71">
                  <a:moveTo>
                    <a:pt x="0" y="31"/>
                  </a:moveTo>
                  <a:cubicBezTo>
                    <a:pt x="17" y="27"/>
                    <a:pt x="64" y="0"/>
                    <a:pt x="96" y="7"/>
                  </a:cubicBezTo>
                  <a:cubicBezTo>
                    <a:pt x="128" y="14"/>
                    <a:pt x="172" y="58"/>
                    <a:pt x="192" y="7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Text Box 56"/>
            <p:cNvSpPr txBox="1">
              <a:spLocks noChangeArrowheads="1"/>
            </p:cNvSpPr>
            <p:nvPr/>
          </p:nvSpPr>
          <p:spPr bwMode="auto">
            <a:xfrm>
              <a:off x="720" y="3792"/>
              <a:ext cx="3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60</a:t>
              </a:r>
              <a:r>
                <a:rPr lang="en-US" sz="1600" b="1" baseline="3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endParaRPr lang="ru-RU" sz="16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38" name="Group 57"/>
          <p:cNvGrpSpPr>
            <a:grpSpLocks/>
          </p:cNvGrpSpPr>
          <p:nvPr/>
        </p:nvGrpSpPr>
        <p:grpSpPr bwMode="auto">
          <a:xfrm>
            <a:off x="1752600" y="2667000"/>
            <a:ext cx="603250" cy="2949575"/>
            <a:chOff x="1104" y="1680"/>
            <a:chExt cx="380" cy="1858"/>
          </a:xfrm>
        </p:grpSpPr>
        <p:sp>
          <p:nvSpPr>
            <p:cNvPr id="4152" name="Line 58"/>
            <p:cNvSpPr>
              <a:spLocks noChangeShapeType="1"/>
            </p:cNvSpPr>
            <p:nvPr/>
          </p:nvSpPr>
          <p:spPr bwMode="auto">
            <a:xfrm>
              <a:off x="1248" y="1680"/>
              <a:ext cx="48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3" name="Freeform 59"/>
            <p:cNvSpPr>
              <a:spLocks/>
            </p:cNvSpPr>
            <p:nvPr/>
          </p:nvSpPr>
          <p:spPr bwMode="auto">
            <a:xfrm>
              <a:off x="1296" y="3168"/>
              <a:ext cx="144" cy="144"/>
            </a:xfrm>
            <a:custGeom>
              <a:avLst/>
              <a:gdLst>
                <a:gd name="T0" fmla="*/ 0 w 144"/>
                <a:gd name="T1" fmla="*/ 48 h 144"/>
                <a:gd name="T2" fmla="*/ 144 w 144"/>
                <a:gd name="T3" fmla="*/ 0 h 144"/>
                <a:gd name="T4" fmla="*/ 144 w 144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144">
                  <a:moveTo>
                    <a:pt x="0" y="48"/>
                  </a:moveTo>
                  <a:lnTo>
                    <a:pt x="144" y="0"/>
                  </a:lnTo>
                  <a:lnTo>
                    <a:pt x="144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Text Box 60"/>
            <p:cNvSpPr txBox="1">
              <a:spLocks noChangeArrowheads="1"/>
            </p:cNvSpPr>
            <p:nvPr/>
          </p:nvSpPr>
          <p:spPr bwMode="auto">
            <a:xfrm>
              <a:off x="1104" y="3288"/>
              <a:ext cx="3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O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</p:grpSp>
      <p:sp>
        <p:nvSpPr>
          <p:cNvPr id="142" name="Freeform 61"/>
          <p:cNvSpPr>
            <a:spLocks/>
          </p:cNvSpPr>
          <p:nvPr/>
        </p:nvSpPr>
        <p:spPr bwMode="auto">
          <a:xfrm>
            <a:off x="787400" y="3416300"/>
            <a:ext cx="3454400" cy="2225675"/>
          </a:xfrm>
          <a:custGeom>
            <a:avLst/>
            <a:gdLst>
              <a:gd name="T0" fmla="*/ 3454400 w 2176"/>
              <a:gd name="T1" fmla="*/ 1282700 h 1402"/>
              <a:gd name="T2" fmla="*/ 2032000 w 2176"/>
              <a:gd name="T3" fmla="*/ 0 h 1402"/>
              <a:gd name="T4" fmla="*/ 0 w 2176"/>
              <a:gd name="T5" fmla="*/ 2225675 h 14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" h="1402">
                <a:moveTo>
                  <a:pt x="2176" y="808"/>
                </a:moveTo>
                <a:lnTo>
                  <a:pt x="1280" y="0"/>
                </a:lnTo>
                <a:lnTo>
                  <a:pt x="0" y="1402"/>
                </a:lnTo>
              </a:path>
            </a:pathLst>
          </a:custGeom>
          <a:solidFill>
            <a:srgbClr val="00FF00">
              <a:alpha val="2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" name="Freeform 62"/>
          <p:cNvSpPr>
            <a:spLocks/>
          </p:cNvSpPr>
          <p:nvPr/>
        </p:nvSpPr>
        <p:spPr bwMode="auto">
          <a:xfrm>
            <a:off x="3786188" y="4432300"/>
            <a:ext cx="163512" cy="368300"/>
          </a:xfrm>
          <a:custGeom>
            <a:avLst/>
            <a:gdLst>
              <a:gd name="T0" fmla="*/ 163512 w 103"/>
              <a:gd name="T1" fmla="*/ 0 h 232"/>
              <a:gd name="T2" fmla="*/ 23812 w 103"/>
              <a:gd name="T3" fmla="*/ 139700 h 232"/>
              <a:gd name="T4" fmla="*/ 23812 w 103"/>
              <a:gd name="T5" fmla="*/ 368300 h 2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3" h="232">
                <a:moveTo>
                  <a:pt x="103" y="0"/>
                </a:moveTo>
                <a:cubicBezTo>
                  <a:pt x="88" y="13"/>
                  <a:pt x="30" y="49"/>
                  <a:pt x="15" y="88"/>
                </a:cubicBezTo>
                <a:cubicBezTo>
                  <a:pt x="0" y="127"/>
                  <a:pt x="7" y="180"/>
                  <a:pt x="15" y="23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0" name="Freeform 75"/>
          <p:cNvSpPr>
            <a:spLocks/>
          </p:cNvSpPr>
          <p:nvPr/>
        </p:nvSpPr>
        <p:spPr bwMode="auto">
          <a:xfrm>
            <a:off x="381000" y="4876800"/>
            <a:ext cx="863600" cy="1612900"/>
          </a:xfrm>
          <a:custGeom>
            <a:avLst/>
            <a:gdLst>
              <a:gd name="T0" fmla="*/ 0 w 544"/>
              <a:gd name="T1" fmla="*/ 0 h 1016"/>
              <a:gd name="T2" fmla="*/ 203200 w 544"/>
              <a:gd name="T3" fmla="*/ 889000 h 1016"/>
              <a:gd name="T4" fmla="*/ 863600 w 544"/>
              <a:gd name="T5" fmla="*/ 1612900 h 10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4" h="1016">
                <a:moveTo>
                  <a:pt x="0" y="0"/>
                </a:moveTo>
                <a:cubicBezTo>
                  <a:pt x="20" y="93"/>
                  <a:pt x="37" y="391"/>
                  <a:pt x="128" y="560"/>
                </a:cubicBezTo>
                <a:cubicBezTo>
                  <a:pt x="219" y="729"/>
                  <a:pt x="457" y="921"/>
                  <a:pt x="544" y="10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45" name="Group 76"/>
          <p:cNvGrpSpPr>
            <a:grpSpLocks/>
          </p:cNvGrpSpPr>
          <p:nvPr/>
        </p:nvGrpSpPr>
        <p:grpSpPr bwMode="auto">
          <a:xfrm>
            <a:off x="1574800" y="3657600"/>
            <a:ext cx="457200" cy="396875"/>
            <a:chOff x="2864" y="3232"/>
            <a:chExt cx="288" cy="250"/>
          </a:xfrm>
        </p:grpSpPr>
        <p:sp>
          <p:nvSpPr>
            <p:cNvPr id="4150" name="Freeform 77"/>
            <p:cNvSpPr>
              <a:spLocks/>
            </p:cNvSpPr>
            <p:nvPr/>
          </p:nvSpPr>
          <p:spPr bwMode="auto">
            <a:xfrm>
              <a:off x="2864" y="3464"/>
              <a:ext cx="288" cy="8"/>
            </a:xfrm>
            <a:custGeom>
              <a:avLst/>
              <a:gdLst>
                <a:gd name="T0" fmla="*/ 0 w 288"/>
                <a:gd name="T1" fmla="*/ 0 h 8"/>
                <a:gd name="T2" fmla="*/ 288 w 288"/>
                <a:gd name="T3" fmla="*/ 8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8" h="8">
                  <a:moveTo>
                    <a:pt x="0" y="0"/>
                  </a:moveTo>
                  <a:lnTo>
                    <a:pt x="288" y="8"/>
                  </a:ln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Rectangle 78"/>
            <p:cNvSpPr>
              <a:spLocks noChangeArrowheads="1"/>
            </p:cNvSpPr>
            <p:nvPr/>
          </p:nvSpPr>
          <p:spPr bwMode="auto">
            <a:xfrm>
              <a:off x="2880" y="3232"/>
              <a:ext cx="2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4</a:t>
              </a:r>
            </a:p>
          </p:txBody>
        </p:sp>
      </p:grpSp>
      <p:grpSp>
        <p:nvGrpSpPr>
          <p:cNvPr id="4122" name="Group 81"/>
          <p:cNvGrpSpPr>
            <a:grpSpLocks/>
          </p:cNvGrpSpPr>
          <p:nvPr/>
        </p:nvGrpSpPr>
        <p:grpSpPr bwMode="auto">
          <a:xfrm>
            <a:off x="2667000" y="5791200"/>
            <a:ext cx="576263" cy="366713"/>
            <a:chOff x="1528" y="3888"/>
            <a:chExt cx="363" cy="231"/>
          </a:xfrm>
        </p:grpSpPr>
        <p:grpSp>
          <p:nvGrpSpPr>
            <p:cNvPr id="4143" name="Group 82"/>
            <p:cNvGrpSpPr>
              <a:grpSpLocks/>
            </p:cNvGrpSpPr>
            <p:nvPr/>
          </p:nvGrpSpPr>
          <p:grpSpPr bwMode="auto">
            <a:xfrm>
              <a:off x="1680" y="3888"/>
              <a:ext cx="211" cy="231"/>
              <a:chOff x="2340" y="3600"/>
              <a:chExt cx="211" cy="231"/>
            </a:xfrm>
          </p:grpSpPr>
          <p:sp>
            <p:nvSpPr>
              <p:cNvPr id="151" name="Rectangle 83"/>
              <p:cNvSpPr>
                <a:spLocks noChangeArrowheads="1"/>
              </p:cNvSpPr>
              <p:nvPr/>
            </p:nvSpPr>
            <p:spPr bwMode="auto">
              <a:xfrm>
                <a:off x="2355" y="36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endPara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4146" name="Line 84"/>
              <p:cNvSpPr>
                <a:spLocks noChangeShapeType="1"/>
              </p:cNvSpPr>
              <p:nvPr/>
            </p:nvSpPr>
            <p:spPr bwMode="auto">
              <a:xfrm rot="21456844" flipV="1">
                <a:off x="2340" y="3727"/>
                <a:ext cx="15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7" name="Line 85"/>
              <p:cNvSpPr>
                <a:spLocks noChangeShapeType="1"/>
              </p:cNvSpPr>
              <p:nvPr/>
            </p:nvSpPr>
            <p:spPr bwMode="auto">
              <a:xfrm rot="-143156">
                <a:off x="2356" y="3729"/>
                <a:ext cx="23" cy="4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8" name="Line 86"/>
              <p:cNvSpPr>
                <a:spLocks noChangeShapeType="1"/>
              </p:cNvSpPr>
              <p:nvPr/>
            </p:nvSpPr>
            <p:spPr bwMode="auto">
              <a:xfrm rot="21456844" flipV="1">
                <a:off x="2380" y="3632"/>
                <a:ext cx="30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9" name="Freeform 87"/>
              <p:cNvSpPr>
                <a:spLocks/>
              </p:cNvSpPr>
              <p:nvPr/>
            </p:nvSpPr>
            <p:spPr bwMode="auto">
              <a:xfrm>
                <a:off x="2405" y="3631"/>
                <a:ext cx="93" cy="1"/>
              </a:xfrm>
              <a:custGeom>
                <a:avLst/>
                <a:gdLst>
                  <a:gd name="T0" fmla="*/ 0 w 93"/>
                  <a:gd name="T1" fmla="*/ 0 h 1"/>
                  <a:gd name="T2" fmla="*/ 93 w 93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3" h="1">
                    <a:moveTo>
                      <a:pt x="0" y="0"/>
                    </a:moveTo>
                    <a:lnTo>
                      <a:pt x="93" y="1"/>
                    </a:lnTo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0" name="Rectangle 88"/>
            <p:cNvSpPr>
              <a:spLocks noChangeArrowheads="1"/>
            </p:cNvSpPr>
            <p:nvPr/>
          </p:nvSpPr>
          <p:spPr bwMode="auto">
            <a:xfrm>
              <a:off x="1528" y="388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4123" name="Group 89"/>
          <p:cNvGrpSpPr>
            <a:grpSpLocks/>
          </p:cNvGrpSpPr>
          <p:nvPr/>
        </p:nvGrpSpPr>
        <p:grpSpPr bwMode="auto">
          <a:xfrm>
            <a:off x="152400" y="5791200"/>
            <a:ext cx="576263" cy="366713"/>
            <a:chOff x="1528" y="3888"/>
            <a:chExt cx="363" cy="231"/>
          </a:xfrm>
        </p:grpSpPr>
        <p:grpSp>
          <p:nvGrpSpPr>
            <p:cNvPr id="4136" name="Group 90"/>
            <p:cNvGrpSpPr>
              <a:grpSpLocks/>
            </p:cNvGrpSpPr>
            <p:nvPr/>
          </p:nvGrpSpPr>
          <p:grpSpPr bwMode="auto">
            <a:xfrm>
              <a:off x="1680" y="3888"/>
              <a:ext cx="211" cy="231"/>
              <a:chOff x="2340" y="3600"/>
              <a:chExt cx="211" cy="231"/>
            </a:xfrm>
          </p:grpSpPr>
          <p:sp>
            <p:nvSpPr>
              <p:cNvPr id="159" name="Rectangle 91"/>
              <p:cNvSpPr>
                <a:spLocks noChangeArrowheads="1"/>
              </p:cNvSpPr>
              <p:nvPr/>
            </p:nvSpPr>
            <p:spPr bwMode="auto">
              <a:xfrm>
                <a:off x="2355" y="36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endPara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4139" name="Line 92"/>
              <p:cNvSpPr>
                <a:spLocks noChangeShapeType="1"/>
              </p:cNvSpPr>
              <p:nvPr/>
            </p:nvSpPr>
            <p:spPr bwMode="auto">
              <a:xfrm rot="21456844" flipV="1">
                <a:off x="2340" y="3727"/>
                <a:ext cx="15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0" name="Line 93"/>
              <p:cNvSpPr>
                <a:spLocks noChangeShapeType="1"/>
              </p:cNvSpPr>
              <p:nvPr/>
            </p:nvSpPr>
            <p:spPr bwMode="auto">
              <a:xfrm rot="-143156">
                <a:off x="2356" y="3729"/>
                <a:ext cx="23" cy="4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1" name="Line 94"/>
              <p:cNvSpPr>
                <a:spLocks noChangeShapeType="1"/>
              </p:cNvSpPr>
              <p:nvPr/>
            </p:nvSpPr>
            <p:spPr bwMode="auto">
              <a:xfrm rot="21456844" flipV="1">
                <a:off x="2380" y="3632"/>
                <a:ext cx="30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2" name="Freeform 95"/>
              <p:cNvSpPr>
                <a:spLocks/>
              </p:cNvSpPr>
              <p:nvPr/>
            </p:nvSpPr>
            <p:spPr bwMode="auto">
              <a:xfrm>
                <a:off x="2405" y="3631"/>
                <a:ext cx="93" cy="1"/>
              </a:xfrm>
              <a:custGeom>
                <a:avLst/>
                <a:gdLst>
                  <a:gd name="T0" fmla="*/ 0 w 93"/>
                  <a:gd name="T1" fmla="*/ 0 h 1"/>
                  <a:gd name="T2" fmla="*/ 93 w 93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3" h="1">
                    <a:moveTo>
                      <a:pt x="0" y="0"/>
                    </a:moveTo>
                    <a:lnTo>
                      <a:pt x="93" y="1"/>
                    </a:lnTo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8" name="Rectangle 96"/>
            <p:cNvSpPr>
              <a:spLocks noChangeArrowheads="1"/>
            </p:cNvSpPr>
            <p:nvPr/>
          </p:nvSpPr>
          <p:spPr bwMode="auto">
            <a:xfrm>
              <a:off x="1528" y="388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64" name="Group 97"/>
          <p:cNvGrpSpPr>
            <a:grpSpLocks/>
          </p:cNvGrpSpPr>
          <p:nvPr/>
        </p:nvGrpSpPr>
        <p:grpSpPr bwMode="auto">
          <a:xfrm>
            <a:off x="812800" y="4800600"/>
            <a:ext cx="3598863" cy="1246188"/>
            <a:chOff x="1248" y="3360"/>
            <a:chExt cx="2267" cy="785"/>
          </a:xfrm>
        </p:grpSpPr>
        <p:grpSp>
          <p:nvGrpSpPr>
            <p:cNvPr id="4129" name="Group 98"/>
            <p:cNvGrpSpPr>
              <a:grpSpLocks/>
            </p:cNvGrpSpPr>
            <p:nvPr/>
          </p:nvGrpSpPr>
          <p:grpSpPr bwMode="auto">
            <a:xfrm>
              <a:off x="2242" y="3744"/>
              <a:ext cx="202" cy="393"/>
              <a:chOff x="2242" y="3744"/>
              <a:chExt cx="202" cy="393"/>
            </a:xfrm>
          </p:grpSpPr>
          <p:sp>
            <p:nvSpPr>
              <p:cNvPr id="169" name="Rectangle 99"/>
              <p:cNvSpPr>
                <a:spLocks noChangeArrowheads="1"/>
              </p:cNvSpPr>
              <p:nvPr/>
            </p:nvSpPr>
            <p:spPr bwMode="auto">
              <a:xfrm>
                <a:off x="2248" y="374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9</a:t>
                </a:r>
              </a:p>
            </p:txBody>
          </p:sp>
          <p:sp>
            <p:nvSpPr>
              <p:cNvPr id="4134" name="Freeform 100"/>
              <p:cNvSpPr>
                <a:spLocks/>
              </p:cNvSpPr>
              <p:nvPr/>
            </p:nvSpPr>
            <p:spPr bwMode="auto">
              <a:xfrm>
                <a:off x="2296" y="3944"/>
                <a:ext cx="102" cy="1"/>
              </a:xfrm>
              <a:custGeom>
                <a:avLst/>
                <a:gdLst>
                  <a:gd name="T0" fmla="*/ 0 w 102"/>
                  <a:gd name="T1" fmla="*/ 0 h 1"/>
                  <a:gd name="T2" fmla="*/ 102 w 10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" h="1">
                    <a:moveTo>
                      <a:pt x="0" y="0"/>
                    </a:moveTo>
                    <a:lnTo>
                      <a:pt x="10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Rectangle 101"/>
              <p:cNvSpPr>
                <a:spLocks noChangeArrowheads="1"/>
              </p:cNvSpPr>
              <p:nvPr/>
            </p:nvSpPr>
            <p:spPr bwMode="auto">
              <a:xfrm>
                <a:off x="2242" y="390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endParaRPr lang="ru-RU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4130" name="Freeform 102"/>
            <p:cNvSpPr>
              <a:spLocks/>
            </p:cNvSpPr>
            <p:nvPr/>
          </p:nvSpPr>
          <p:spPr bwMode="auto">
            <a:xfrm>
              <a:off x="1312" y="3432"/>
              <a:ext cx="2160" cy="600"/>
            </a:xfrm>
            <a:custGeom>
              <a:avLst/>
              <a:gdLst>
                <a:gd name="T0" fmla="*/ 2160 w 2160"/>
                <a:gd name="T1" fmla="*/ 0 h 600"/>
                <a:gd name="T2" fmla="*/ 0 w 2160"/>
                <a:gd name="T3" fmla="*/ 600 h 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" h="600">
                  <a:moveTo>
                    <a:pt x="2160" y="0"/>
                  </a:moveTo>
                  <a:lnTo>
                    <a:pt x="0" y="60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103"/>
            <p:cNvSpPr>
              <a:spLocks/>
            </p:cNvSpPr>
            <p:nvPr/>
          </p:nvSpPr>
          <p:spPr bwMode="auto">
            <a:xfrm>
              <a:off x="3456" y="3360"/>
              <a:ext cx="59" cy="172"/>
            </a:xfrm>
            <a:custGeom>
              <a:avLst/>
              <a:gdLst>
                <a:gd name="T0" fmla="*/ 0 w 59"/>
                <a:gd name="T1" fmla="*/ 0 h 172"/>
                <a:gd name="T2" fmla="*/ 59 w 59"/>
                <a:gd name="T3" fmla="*/ 172 h 1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172">
                  <a:moveTo>
                    <a:pt x="0" y="0"/>
                  </a:moveTo>
                  <a:lnTo>
                    <a:pt x="59" y="172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104"/>
            <p:cNvSpPr>
              <a:spLocks/>
            </p:cNvSpPr>
            <p:nvPr/>
          </p:nvSpPr>
          <p:spPr bwMode="auto">
            <a:xfrm>
              <a:off x="1248" y="3872"/>
              <a:ext cx="69" cy="273"/>
            </a:xfrm>
            <a:custGeom>
              <a:avLst/>
              <a:gdLst>
                <a:gd name="T0" fmla="*/ 0 w 69"/>
                <a:gd name="T1" fmla="*/ 0 h 273"/>
                <a:gd name="T2" fmla="*/ 69 w 69"/>
                <a:gd name="T3" fmla="*/ 273 h 2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9" h="273">
                  <a:moveTo>
                    <a:pt x="0" y="0"/>
                  </a:moveTo>
                  <a:lnTo>
                    <a:pt x="69" y="273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2" name="Rectangle 105"/>
          <p:cNvSpPr>
            <a:spLocks noChangeArrowheads="1"/>
          </p:cNvSpPr>
          <p:nvPr/>
        </p:nvSpPr>
        <p:spPr bwMode="auto">
          <a:xfrm>
            <a:off x="2895600" y="47244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grpSp>
        <p:nvGrpSpPr>
          <p:cNvPr id="173" name="Group 106"/>
          <p:cNvGrpSpPr>
            <a:grpSpLocks/>
          </p:cNvGrpSpPr>
          <p:nvPr/>
        </p:nvGrpSpPr>
        <p:grpSpPr bwMode="auto">
          <a:xfrm>
            <a:off x="2032000" y="2590800"/>
            <a:ext cx="2209800" cy="1981200"/>
            <a:chOff x="1280" y="1632"/>
            <a:chExt cx="1392" cy="1248"/>
          </a:xfrm>
        </p:grpSpPr>
        <p:sp>
          <p:nvSpPr>
            <p:cNvPr id="4127" name="Freeform 107"/>
            <p:cNvSpPr>
              <a:spLocks/>
            </p:cNvSpPr>
            <p:nvPr/>
          </p:nvSpPr>
          <p:spPr bwMode="auto">
            <a:xfrm>
              <a:off x="1280" y="1632"/>
              <a:ext cx="1392" cy="1248"/>
            </a:xfrm>
            <a:custGeom>
              <a:avLst/>
              <a:gdLst>
                <a:gd name="T0" fmla="*/ 0 w 1392"/>
                <a:gd name="T1" fmla="*/ 0 h 1248"/>
                <a:gd name="T2" fmla="*/ 824 w 1392"/>
                <a:gd name="T3" fmla="*/ 536 h 1248"/>
                <a:gd name="T4" fmla="*/ 1392 w 1392"/>
                <a:gd name="T5" fmla="*/ 1248 h 12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92" h="1248">
                  <a:moveTo>
                    <a:pt x="0" y="0"/>
                  </a:moveTo>
                  <a:cubicBezTo>
                    <a:pt x="137" y="89"/>
                    <a:pt x="592" y="328"/>
                    <a:pt x="824" y="536"/>
                  </a:cubicBezTo>
                  <a:cubicBezTo>
                    <a:pt x="1056" y="744"/>
                    <a:pt x="1274" y="1100"/>
                    <a:pt x="1392" y="12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Rectangle 108"/>
            <p:cNvSpPr>
              <a:spLocks noChangeArrowheads="1"/>
            </p:cNvSpPr>
            <p:nvPr/>
          </p:nvSpPr>
          <p:spPr bwMode="auto">
            <a:xfrm>
              <a:off x="2016" y="187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799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34" grpId="0" animBg="1"/>
      <p:bldP spid="142" grpId="0" animBg="1"/>
      <p:bldP spid="143" grpId="0" animBg="1"/>
      <p:bldP spid="1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Методы нахождения расстояний между скрещивающимися прямыми.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6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Методы нахождения расстояний между скрещивающимися прямыми.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Определение 1: Расстоянием между скрещивающимися прямыми называется расстояние между ближайшими точками этих прямых.</a:t>
            </a:r>
          </a:p>
          <a:p>
            <a:r>
              <a:rPr lang="ru-RU" sz="2400" dirty="0" smtClean="0"/>
              <a:t>Определение2: Расстояние между скрещивающимися прямыми называется длина их общего перпендикуляра.</a:t>
            </a:r>
          </a:p>
          <a:p>
            <a:r>
              <a:rPr lang="ru-RU" sz="2400" dirty="0" smtClean="0"/>
              <a:t>Определение 3: …называется  расстояние от одной из скрещивающихся прямых до параллельной плоскости, проходящей через другую прямую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Определение 4: … называется расстояние между параллельными плоскостями, в которых находятся скрещивающиеся прямые.</a:t>
            </a:r>
          </a:p>
          <a:p>
            <a:r>
              <a:rPr lang="ru-RU" sz="2400" dirty="0"/>
              <a:t>Определение 5: … называется расстояние между из проекциями на плоскость, перпендикулярную одной из этих прямых.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5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Методы нахождения расстояний между скрещивающимися прямыми.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5112568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Задача. Основание прямой призмы (АС</a:t>
                </a:r>
                <a:r>
                  <a:rPr lang="ru-RU" baseline="-25000" dirty="0" smtClean="0"/>
                  <a:t>1</a:t>
                </a:r>
                <a:r>
                  <a:rPr lang="ru-RU" dirty="0" smtClean="0"/>
                  <a:t>) является квадрат со стороной 4. Высота призмы равна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0" i="1" dirty="0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 smtClean="0"/>
                  <a:t>. Найти расстояние между </a:t>
                </a:r>
                <a:r>
                  <a:rPr lang="en-US" dirty="0" smtClean="0"/>
                  <a:t>DA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 </a:t>
                </a:r>
                <a:r>
                  <a:rPr lang="ru-RU" dirty="0" smtClean="0"/>
                  <a:t>и </a:t>
                </a:r>
                <a:r>
                  <a:rPr lang="en-US" dirty="0" smtClean="0"/>
                  <a:t>CD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5112568"/>
              </a:xfrm>
              <a:blipFill rotWithShape="1">
                <a:blip r:embed="rId2"/>
                <a:stretch>
                  <a:fillRect l="-1630" t="-15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F:\Скрещивающиеся\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3672408" cy="301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43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Методы нахождения расстояний между скрещивающимися прямыми.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Решение (определение 3). </a:t>
            </a:r>
            <a:endParaRPr lang="ru-RU" dirty="0"/>
          </a:p>
        </p:txBody>
      </p:sp>
      <p:pic>
        <p:nvPicPr>
          <p:cNvPr id="2050" name="Picture 2" descr="F:\Скрещивающиеся\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63" y="2094950"/>
            <a:ext cx="4611885" cy="450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5178" y="594928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</a:t>
            </a:r>
            <a:r>
              <a:rPr lang="el-GR" sz="2000" dirty="0" smtClean="0"/>
              <a:t>ρ</a:t>
            </a:r>
            <a:r>
              <a:rPr lang="en-US" sz="2000" dirty="0" smtClean="0"/>
              <a:t>(DA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,CD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)=2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9609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Методы нахождения расстояний между скрещивающимися прямыми.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Решение (определение </a:t>
            </a:r>
            <a:r>
              <a:rPr lang="en-US" dirty="0" smtClean="0"/>
              <a:t>4</a:t>
            </a:r>
            <a:r>
              <a:rPr lang="ru-RU" dirty="0" smtClean="0"/>
              <a:t>). </a:t>
            </a:r>
            <a:endParaRPr lang="ru-RU" dirty="0"/>
          </a:p>
        </p:txBody>
      </p:sp>
      <p:pic>
        <p:nvPicPr>
          <p:cNvPr id="2051" name="Picture 3" descr="F:\Скрещивающиеся\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256584" cy="475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71351" y="58052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OH=</a:t>
            </a:r>
            <a:r>
              <a:rPr lang="el-GR" dirty="0" smtClean="0"/>
              <a:t>ρ</a:t>
            </a:r>
            <a:r>
              <a:rPr lang="en-US" dirty="0" smtClean="0"/>
              <a:t>(A</a:t>
            </a:r>
            <a:r>
              <a:rPr lang="en-US" baseline="-25000" dirty="0" smtClean="0"/>
              <a:t>1</a:t>
            </a:r>
            <a:r>
              <a:rPr lang="en-US" dirty="0" smtClean="0"/>
              <a:t>D,CD</a:t>
            </a:r>
            <a:r>
              <a:rPr lang="en-US" baseline="-25000" dirty="0" smtClean="0"/>
              <a:t>1</a:t>
            </a:r>
            <a:r>
              <a:rPr lang="en-US" dirty="0" smtClean="0"/>
              <a:t>)=2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97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Методы нахождения расстояний между скрещивающимися прямыми.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Решение (метод объемов). 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Используют вспомогательную пирамиду, высота которой есть искомое расстояние между двумя скрещивающимися прямыми.</a:t>
            </a:r>
          </a:p>
          <a:p>
            <a:pPr marL="0" indent="0">
              <a:buNone/>
            </a:pPr>
            <a:r>
              <a:rPr lang="ru-RU" dirty="0" smtClean="0"/>
              <a:t>Для её нахождения вычисляют объем этой пирамиды двумя способами, и затем находят высоту.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Методы нахождения расстояний между скрещивающимися прямыми.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Решение (метод ортогонального проектирования).</a:t>
            </a:r>
          </a:p>
          <a:p>
            <a:endParaRPr lang="ru-RU" dirty="0"/>
          </a:p>
        </p:txBody>
      </p:sp>
      <p:pic>
        <p:nvPicPr>
          <p:cNvPr id="3075" name="Picture 3" descr="F:\Скрещивающиеся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4240778" cy="344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Скрещивающиеся\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90714"/>
            <a:ext cx="4793114" cy="291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610563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FH=</a:t>
            </a:r>
            <a:r>
              <a:rPr lang="el-GR" dirty="0" smtClean="0"/>
              <a:t>ρ</a:t>
            </a:r>
            <a:r>
              <a:rPr lang="en-US" dirty="0" smtClean="0"/>
              <a:t>(DA</a:t>
            </a:r>
            <a:r>
              <a:rPr lang="en-US" baseline="-25000" dirty="0" smtClean="0"/>
              <a:t>1</a:t>
            </a:r>
            <a:r>
              <a:rPr lang="en-US" dirty="0" smtClean="0"/>
              <a:t>,CD</a:t>
            </a:r>
            <a:r>
              <a:rPr lang="en-US" baseline="-25000" dirty="0" smtClean="0"/>
              <a:t>1</a:t>
            </a:r>
            <a:r>
              <a:rPr lang="en-US" dirty="0" smtClean="0"/>
              <a:t>)=2</a:t>
            </a:r>
          </a:p>
        </p:txBody>
      </p:sp>
    </p:spTree>
    <p:extLst>
      <p:ext uri="{BB962C8B-B14F-4D97-AF65-F5344CB8AC3E}">
        <p14:creationId xmlns:p14="http://schemas.microsoft.com/office/powerpoint/2010/main" val="10630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Методы нахождения расстояний между скрещивающимися прямыми.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Решение (метод координат).</a:t>
            </a:r>
          </a:p>
          <a:p>
            <a:endParaRPr lang="ru-RU" dirty="0"/>
          </a:p>
        </p:txBody>
      </p:sp>
      <p:pic>
        <p:nvPicPr>
          <p:cNvPr id="4098" name="Picture 2" descr="F:\Скрещивающиеся\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536859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2060848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Уравнение плоскости </a:t>
            </a:r>
            <a:r>
              <a:rPr lang="en-US" dirty="0" err="1" smtClean="0"/>
              <a:t>ax+by+cz+d</a:t>
            </a:r>
            <a:r>
              <a:rPr lang="en-US" dirty="0" smtClean="0"/>
              <a:t>=0,</a:t>
            </a:r>
          </a:p>
          <a:p>
            <a:r>
              <a:rPr lang="ru-RU" dirty="0" smtClean="0"/>
              <a:t>Проходящей через точки 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,B,D.</a:t>
            </a:r>
          </a:p>
          <a:p>
            <a:r>
              <a:rPr lang="ru-RU" dirty="0" smtClean="0"/>
              <a:t>Решаем систему относительно </a:t>
            </a:r>
            <a:r>
              <a:rPr lang="en-US" dirty="0" err="1" smtClean="0"/>
              <a:t>a,b,c,d</a:t>
            </a:r>
            <a:r>
              <a:rPr lang="en-US" dirty="0" smtClean="0"/>
              <a:t>:</a:t>
            </a: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12568" y="3273575"/>
                <a:ext cx="3240360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4−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∙0+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∙2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∙0+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∙0+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∙0+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∙4+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∙4+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∙0+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568" y="3273575"/>
                <a:ext cx="3240360" cy="9766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352928" y="3347700"/>
            <a:ext cx="683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r>
              <a:rPr lang="en-US" dirty="0" smtClean="0"/>
              <a:t>(B)</a:t>
            </a:r>
          </a:p>
          <a:p>
            <a:r>
              <a:rPr lang="en-US" dirty="0" smtClean="0"/>
              <a:t>(D)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81794" y="4509120"/>
                <a:ext cx="1633909" cy="430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x – y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 smtClean="0"/>
                  <a:t>z = 0</a:t>
                </a:r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94" y="4509120"/>
                <a:ext cx="1633909" cy="430118"/>
              </a:xfrm>
              <a:prstGeom prst="rect">
                <a:avLst/>
              </a:prstGeom>
              <a:blipFill rotWithShape="1">
                <a:blip r:embed="rId4"/>
                <a:stretch>
                  <a:fillRect l="-4104" r="-2985" b="-2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724128" y="5589240"/>
            <a:ext cx="204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l-GR" sz="2400" dirty="0" smtClean="0"/>
              <a:t>ρ</a:t>
            </a:r>
            <a:r>
              <a:rPr lang="en-US" sz="2400" dirty="0" smtClean="0"/>
              <a:t>(DA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,CD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= 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25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818</Words>
  <Application>Microsoft Office PowerPoint</Application>
  <PresentationFormat>Экран (4:3)</PresentationFormat>
  <Paragraphs>164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Microsoft Equation 3.0</vt:lpstr>
      <vt:lpstr>Занятие по геометрии в 10 классе по теме: «Расстояние между скрещивающимися прямыми. Решение задач»</vt:lpstr>
      <vt:lpstr>Методы нахождения расстояний между скрещивающимися прямыми.</vt:lpstr>
      <vt:lpstr>Методы нахождения расстояний между скрещивающимися прямыми.</vt:lpstr>
      <vt:lpstr>Методы нахождения расстояний между скрещивающимися прямыми.</vt:lpstr>
      <vt:lpstr>Методы нахождения расстояний между скрещивающимися прямыми.</vt:lpstr>
      <vt:lpstr>Методы нахождения расстояний между скрещивающимися прямыми.</vt:lpstr>
      <vt:lpstr>Методы нахождения расстояний между скрещивающимися прямыми.</vt:lpstr>
      <vt:lpstr>Методы нахождения расстояний между скрещивающимися прямыми.</vt:lpstr>
      <vt:lpstr>Методы нахождения расстояний между скрещивающимися прямыми.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нахождения расстояний между скрещивающимися прямыми.</dc:title>
  <dc:creator>Aqua07</dc:creator>
  <cp:lastModifiedBy>Aqua07</cp:lastModifiedBy>
  <cp:revision>4</cp:revision>
  <dcterms:created xsi:type="dcterms:W3CDTF">2013-04-24T09:19:10Z</dcterms:created>
  <dcterms:modified xsi:type="dcterms:W3CDTF">2013-09-10T07:18:26Z</dcterms:modified>
</cp:coreProperties>
</file>